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1"/>
  </p:sldMasterIdLst>
  <p:notesMasterIdLst>
    <p:notesMasterId r:id="rId45"/>
  </p:notesMasterIdLst>
  <p:sldIdLst>
    <p:sldId id="256" r:id="rId2"/>
    <p:sldId id="257" r:id="rId3"/>
    <p:sldId id="258" r:id="rId4"/>
    <p:sldId id="311" r:id="rId5"/>
    <p:sldId id="260" r:id="rId6"/>
    <p:sldId id="261" r:id="rId7"/>
    <p:sldId id="328" r:id="rId8"/>
    <p:sldId id="264" r:id="rId9"/>
    <p:sldId id="329" r:id="rId10"/>
    <p:sldId id="265" r:id="rId11"/>
    <p:sldId id="267" r:id="rId12"/>
    <p:sldId id="268" r:id="rId13"/>
    <p:sldId id="269" r:id="rId14"/>
    <p:sldId id="270" r:id="rId15"/>
    <p:sldId id="313" r:id="rId16"/>
    <p:sldId id="314" r:id="rId17"/>
    <p:sldId id="271" r:id="rId18"/>
    <p:sldId id="315" r:id="rId19"/>
    <p:sldId id="272" r:id="rId20"/>
    <p:sldId id="273" r:id="rId21"/>
    <p:sldId id="290" r:id="rId22"/>
    <p:sldId id="320" r:id="rId23"/>
    <p:sldId id="330" r:id="rId24"/>
    <p:sldId id="317" r:id="rId25"/>
    <p:sldId id="318" r:id="rId26"/>
    <p:sldId id="319" r:id="rId27"/>
    <p:sldId id="321" r:id="rId28"/>
    <p:sldId id="322" r:id="rId29"/>
    <p:sldId id="324" r:id="rId30"/>
    <p:sldId id="323" r:id="rId31"/>
    <p:sldId id="325" r:id="rId32"/>
    <p:sldId id="326" r:id="rId33"/>
    <p:sldId id="277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</p:sldIdLst>
  <p:sldSz cx="10160000" cy="5715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>
          <p15:clr>
            <a:srgbClr val="A4A3A4"/>
          </p15:clr>
        </p15:guide>
        <p15:guide id="2" pos="31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033A17-7E27-4895-8C7E-ADEA32A3BB1D}" v="2638" dt="2022-06-09T16:22:30.21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85502" autoAdjust="0"/>
  </p:normalViewPr>
  <p:slideViewPr>
    <p:cSldViewPr>
      <p:cViewPr varScale="1">
        <p:scale>
          <a:sx n="133" d="100"/>
          <a:sy n="133" d="100"/>
        </p:scale>
        <p:origin x="966" y="96"/>
      </p:cViewPr>
      <p:guideLst>
        <p:guide orient="horz" pos="1798"/>
        <p:guide pos="3198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6DA74B0-DC8D-4523-AFD8-325A8336B315}" type="datetime1">
              <a:rPr lang="ko-KR" altLang="en-US"/>
              <a:pPr lvl="0">
                <a:defRPr/>
              </a:pPr>
              <a:t>2022-06-10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063B5E6-5293-4DC1-8AE7-C513290765E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질문으로 시작 </a:t>
            </a:r>
          </a:p>
          <a:p>
            <a:pPr lvl="0">
              <a:defRPr/>
            </a:pPr>
            <a:r>
              <a:rPr lang="ko-KR" altLang="en-US"/>
              <a:t>친구들과 함께 여행</a:t>
            </a:r>
            <a:r>
              <a:rPr lang="ko-KR" altLang="en-US" baseline="0"/>
              <a:t> 가거나</a:t>
            </a:r>
            <a:r>
              <a:rPr lang="en-US" altLang="ko-KR" baseline="0"/>
              <a:t>,</a:t>
            </a:r>
            <a:r>
              <a:rPr lang="ko-KR" altLang="en-US"/>
              <a:t> 뭘 살 때</a:t>
            </a:r>
            <a:r>
              <a:rPr lang="en-US" altLang="ko-KR"/>
              <a:t>,</a:t>
            </a:r>
            <a:r>
              <a:rPr lang="ko-KR" altLang="en-US"/>
              <a:t> 돈을 모아본 경험이 있다</a:t>
            </a:r>
            <a:r>
              <a:rPr lang="en-US" altLang="ko-KR"/>
              <a:t>. </a:t>
            </a:r>
          </a:p>
          <a:p>
            <a:pPr lvl="0">
              <a:defRPr/>
            </a:pPr>
            <a:r>
              <a:rPr lang="en-US" altLang="ko-KR"/>
              <a:t>MT</a:t>
            </a:r>
            <a:r>
              <a:rPr lang="ko-KR" altLang="en-US" baseline="0"/>
              <a:t>나 워크샵 돈 내고 가봤다는 분</a:t>
            </a:r>
            <a:r>
              <a:rPr lang="en-US" altLang="ko-KR" baseline="0"/>
              <a:t>, 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여러분들이 모두 고객님</a:t>
            </a:r>
          </a:p>
          <a:p>
            <a:pPr lvl="0">
              <a:defRPr/>
            </a:pPr>
            <a:r>
              <a:rPr lang="ko-KR" altLang="en-US" baseline="0"/>
              <a:t>한 분 한 분 모두 들어볼 수 없으니 한 친구의 이야기를 들려드릴게요 바로 지영이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044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4057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297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894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417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91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1784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828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900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0484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521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1893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473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641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913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기능을 접하는 데 지장이 없다는 것을 말한다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96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질문으로 시작 </a:t>
            </a:r>
          </a:p>
          <a:p>
            <a:pPr lvl="0">
              <a:defRPr/>
            </a:pPr>
            <a:r>
              <a:rPr lang="ko-KR" altLang="en-US"/>
              <a:t>친구들과 함께 여행</a:t>
            </a:r>
            <a:r>
              <a:rPr lang="ko-KR" altLang="en-US" baseline="0"/>
              <a:t> 가거나</a:t>
            </a:r>
            <a:r>
              <a:rPr lang="en-US" altLang="ko-KR" baseline="0"/>
              <a:t>,</a:t>
            </a:r>
            <a:r>
              <a:rPr lang="ko-KR" altLang="en-US"/>
              <a:t> 뭘 살 때</a:t>
            </a:r>
            <a:r>
              <a:rPr lang="en-US" altLang="ko-KR"/>
              <a:t>,</a:t>
            </a:r>
            <a:r>
              <a:rPr lang="ko-KR" altLang="en-US"/>
              <a:t> 돈을 모아본 경험이 있다</a:t>
            </a:r>
            <a:r>
              <a:rPr lang="en-US" altLang="ko-KR"/>
              <a:t>. </a:t>
            </a:r>
          </a:p>
          <a:p>
            <a:pPr lvl="0">
              <a:defRPr/>
            </a:pPr>
            <a:r>
              <a:rPr lang="en-US" altLang="ko-KR"/>
              <a:t>MT</a:t>
            </a:r>
            <a:r>
              <a:rPr lang="ko-KR" altLang="en-US" baseline="0"/>
              <a:t>나 워크샵 돈 내고 가봤다는 분</a:t>
            </a:r>
            <a:r>
              <a:rPr lang="en-US" altLang="ko-KR" baseline="0"/>
              <a:t>, 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여러분들이 모두 고객님</a:t>
            </a:r>
          </a:p>
          <a:p>
            <a:pPr lvl="0">
              <a:defRPr/>
            </a:pPr>
            <a:r>
              <a:rPr lang="ko-KR" altLang="en-US" baseline="0"/>
              <a:t>한 분 한 분 모두 들어볼 수 없으니 한 친구의 이야기를 들려드릴게요 바로 지영이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47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</a:t>
            </a:r>
            <a:r>
              <a:rPr lang="en-US" altLang="ko-KR"/>
              <a:t>, </a:t>
            </a:r>
            <a:r>
              <a:rPr lang="ko-KR" altLang="en-US"/>
              <a:t>지영이 이야기</a:t>
            </a:r>
            <a:r>
              <a:rPr lang="ko-KR" altLang="en-US" baseline="0"/>
              <a:t>  동아리</a:t>
            </a:r>
            <a:r>
              <a:rPr lang="en-US" altLang="ko-KR" baseline="0"/>
              <a:t>: 30~40</a:t>
            </a:r>
            <a:r>
              <a:rPr lang="ko-KR" altLang="en-US" baseline="0"/>
              <a:t>명 총무가 한 명</a:t>
            </a:r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일일이 입금했는지 안했는지 알아봐야하고 입금 안한 사람들은 또 전화를 돌려야하죠</a:t>
            </a:r>
            <a:r>
              <a:rPr lang="en-US" altLang="ko-KR" baseline="0"/>
              <a:t>.</a:t>
            </a:r>
          </a:p>
          <a:p>
            <a:pPr lvl="0">
              <a:defRPr/>
            </a:pPr>
            <a:endParaRPr lang="en-US" altLang="ko-KR" b="1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063B5E6-5293-4DC1-8AE7-C513290765E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51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2000" y="1775359"/>
            <a:ext cx="86360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66000" y="228869"/>
            <a:ext cx="22860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08001" y="228869"/>
            <a:ext cx="6688667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570" y="3672421"/>
            <a:ext cx="8636000" cy="1135063"/>
          </a:xfrm>
        </p:spPr>
        <p:txBody>
          <a:bodyPr anchor="t"/>
          <a:lstStyle>
            <a:lvl1pPr algn="l">
              <a:defRPr sz="4444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22">
                <a:solidFill>
                  <a:schemeClr val="tx1">
                    <a:tint val="75000"/>
                  </a:schemeClr>
                </a:solidFill>
              </a:defRPr>
            </a:lvl1pPr>
            <a:lvl2pPr marL="5079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98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3pPr>
            <a:lvl4pPr marL="152397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4pPr>
            <a:lvl5pPr marL="203196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5pPr>
            <a:lvl6pPr marL="253995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6pPr>
            <a:lvl7pPr marL="304794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7pPr>
            <a:lvl8pPr marL="3555929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8pPr>
            <a:lvl9pPr marL="4063918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08000" y="1333500"/>
            <a:ext cx="4487333" cy="3771636"/>
          </a:xfrm>
        </p:spPr>
        <p:txBody>
          <a:bodyPr/>
          <a:lstStyle>
            <a:lvl1pPr>
              <a:defRPr sz="3111"/>
            </a:lvl1pPr>
            <a:lvl2pPr>
              <a:defRPr sz="2667"/>
            </a:lvl2pPr>
            <a:lvl3pPr>
              <a:defRPr sz="222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64668" y="1333500"/>
            <a:ext cx="4487333" cy="3771636"/>
          </a:xfrm>
        </p:spPr>
        <p:txBody>
          <a:bodyPr/>
          <a:lstStyle>
            <a:lvl1pPr>
              <a:defRPr sz="3111"/>
            </a:lvl1pPr>
            <a:lvl2pPr>
              <a:defRPr sz="2667"/>
            </a:lvl2pPr>
            <a:lvl3pPr>
              <a:defRPr sz="222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1279265"/>
            <a:ext cx="4489098" cy="533135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0" indent="0">
              <a:buNone/>
              <a:defRPr sz="2222" b="1"/>
            </a:lvl2pPr>
            <a:lvl3pPr marL="1015980" indent="0">
              <a:buNone/>
              <a:defRPr sz="2000" b="1"/>
            </a:lvl3pPr>
            <a:lvl4pPr marL="1523970" indent="0">
              <a:buNone/>
              <a:defRPr sz="1778" b="1"/>
            </a:lvl4pPr>
            <a:lvl5pPr marL="2031960" indent="0">
              <a:buNone/>
              <a:defRPr sz="1778" b="1"/>
            </a:lvl5pPr>
            <a:lvl6pPr marL="2539950" indent="0">
              <a:buNone/>
              <a:defRPr sz="1778" b="1"/>
            </a:lvl6pPr>
            <a:lvl7pPr marL="3047940" indent="0">
              <a:buNone/>
              <a:defRPr sz="1778" b="1"/>
            </a:lvl7pPr>
            <a:lvl8pPr marL="3555929" indent="0">
              <a:buNone/>
              <a:defRPr sz="1778" b="1"/>
            </a:lvl8pPr>
            <a:lvl9pPr marL="4063918" indent="0">
              <a:buNone/>
              <a:defRPr sz="177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667"/>
            </a:lvl1pPr>
            <a:lvl2pPr>
              <a:defRPr sz="2222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161144" y="1279265"/>
            <a:ext cx="4490861" cy="533135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0" indent="0">
              <a:buNone/>
              <a:defRPr sz="2222" b="1"/>
            </a:lvl2pPr>
            <a:lvl3pPr marL="1015980" indent="0">
              <a:buNone/>
              <a:defRPr sz="2000" b="1"/>
            </a:lvl3pPr>
            <a:lvl4pPr marL="1523970" indent="0">
              <a:buNone/>
              <a:defRPr sz="1778" b="1"/>
            </a:lvl4pPr>
            <a:lvl5pPr marL="2031960" indent="0">
              <a:buNone/>
              <a:defRPr sz="1778" b="1"/>
            </a:lvl5pPr>
            <a:lvl6pPr marL="2539950" indent="0">
              <a:buNone/>
              <a:defRPr sz="1778" b="1"/>
            </a:lvl6pPr>
            <a:lvl7pPr marL="3047940" indent="0">
              <a:buNone/>
              <a:defRPr sz="1778" b="1"/>
            </a:lvl7pPr>
            <a:lvl8pPr marL="3555929" indent="0">
              <a:buNone/>
              <a:defRPr sz="1778" b="1"/>
            </a:lvl8pPr>
            <a:lvl9pPr marL="4063918" indent="0">
              <a:buNone/>
              <a:defRPr sz="177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161144" y="1812396"/>
            <a:ext cx="4490861" cy="3292740"/>
          </a:xfrm>
        </p:spPr>
        <p:txBody>
          <a:bodyPr/>
          <a:lstStyle>
            <a:lvl1pPr>
              <a:defRPr sz="2667"/>
            </a:lvl1pPr>
            <a:lvl2pPr>
              <a:defRPr sz="2222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9850967" y="5436873"/>
            <a:ext cx="309032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720515" y="5445661"/>
            <a:ext cx="486516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10160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9343911" y="193204"/>
            <a:ext cx="593432" cy="504056"/>
            <a:chOff x="10508887" y="1169958"/>
            <a:chExt cx="534089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34089" cy="33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56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556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5" y="227546"/>
            <a:ext cx="3342570" cy="968375"/>
          </a:xfrm>
        </p:spPr>
        <p:txBody>
          <a:bodyPr anchor="b"/>
          <a:lstStyle>
            <a:lvl1pPr algn="l">
              <a:defRPr sz="222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2278" y="227542"/>
            <a:ext cx="5679722" cy="4877594"/>
          </a:xfrm>
        </p:spPr>
        <p:txBody>
          <a:bodyPr/>
          <a:lstStyle>
            <a:lvl1pPr>
              <a:defRPr sz="3556"/>
            </a:lvl1pPr>
            <a:lvl2pPr>
              <a:defRPr sz="3111"/>
            </a:lvl2pPr>
            <a:lvl3pPr>
              <a:defRPr sz="2667"/>
            </a:lvl3pPr>
            <a:lvl4pPr>
              <a:defRPr sz="2222"/>
            </a:lvl4pPr>
            <a:lvl5pPr>
              <a:defRPr sz="2222"/>
            </a:lvl5pPr>
            <a:lvl6pPr>
              <a:defRPr sz="2222"/>
            </a:lvl6pPr>
            <a:lvl7pPr>
              <a:defRPr sz="2222"/>
            </a:lvl7pPr>
            <a:lvl8pPr>
              <a:defRPr sz="2222"/>
            </a:lvl8pPr>
            <a:lvl9pPr>
              <a:defRPr sz="222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8005" y="1195920"/>
            <a:ext cx="3342570" cy="3909219"/>
          </a:xfrm>
        </p:spPr>
        <p:txBody>
          <a:bodyPr/>
          <a:lstStyle>
            <a:lvl1pPr marL="0" indent="0">
              <a:buNone/>
              <a:defRPr sz="1556"/>
            </a:lvl1pPr>
            <a:lvl2pPr marL="507990" indent="0">
              <a:buNone/>
              <a:defRPr sz="1333"/>
            </a:lvl2pPr>
            <a:lvl3pPr marL="1015980" indent="0">
              <a:buNone/>
              <a:defRPr sz="1111"/>
            </a:lvl3pPr>
            <a:lvl4pPr marL="1523970" indent="0">
              <a:buNone/>
              <a:defRPr sz="1000"/>
            </a:lvl4pPr>
            <a:lvl5pPr marL="2031960" indent="0">
              <a:buNone/>
              <a:defRPr sz="1000"/>
            </a:lvl5pPr>
            <a:lvl6pPr marL="2539950" indent="0">
              <a:buNone/>
              <a:defRPr sz="1000"/>
            </a:lvl6pPr>
            <a:lvl7pPr marL="3047940" indent="0">
              <a:buNone/>
              <a:defRPr sz="1000"/>
            </a:lvl7pPr>
            <a:lvl8pPr marL="3555929" indent="0">
              <a:buNone/>
              <a:defRPr sz="1000"/>
            </a:lvl8pPr>
            <a:lvl9pPr marL="40639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2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556"/>
            </a:lvl1pPr>
            <a:lvl2pPr marL="507990" indent="0">
              <a:buNone/>
              <a:defRPr sz="3111"/>
            </a:lvl2pPr>
            <a:lvl3pPr marL="1015980" indent="0">
              <a:buNone/>
              <a:defRPr sz="2667"/>
            </a:lvl3pPr>
            <a:lvl4pPr marL="1523970" indent="0">
              <a:buNone/>
              <a:defRPr sz="2222"/>
            </a:lvl4pPr>
            <a:lvl5pPr marL="2031960" indent="0">
              <a:buNone/>
              <a:defRPr sz="2222"/>
            </a:lvl5pPr>
            <a:lvl6pPr marL="2539950" indent="0">
              <a:buNone/>
              <a:defRPr sz="2222"/>
            </a:lvl6pPr>
            <a:lvl7pPr marL="3047940" indent="0">
              <a:buNone/>
              <a:defRPr sz="2222"/>
            </a:lvl7pPr>
            <a:lvl8pPr marL="3555929" indent="0">
              <a:buNone/>
              <a:defRPr sz="2222"/>
            </a:lvl8pPr>
            <a:lvl9pPr marL="4063918" indent="0">
              <a:buNone/>
              <a:defRPr sz="222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91431" y="4472782"/>
            <a:ext cx="6096000" cy="670718"/>
          </a:xfrm>
        </p:spPr>
        <p:txBody>
          <a:bodyPr/>
          <a:lstStyle>
            <a:lvl1pPr marL="0" indent="0">
              <a:buNone/>
              <a:defRPr sz="1556"/>
            </a:lvl1pPr>
            <a:lvl2pPr marL="507990" indent="0">
              <a:buNone/>
              <a:defRPr sz="1333"/>
            </a:lvl2pPr>
            <a:lvl3pPr marL="1015980" indent="0">
              <a:buNone/>
              <a:defRPr sz="1111"/>
            </a:lvl3pPr>
            <a:lvl4pPr marL="1523970" indent="0">
              <a:buNone/>
              <a:defRPr sz="1000"/>
            </a:lvl4pPr>
            <a:lvl5pPr marL="2031960" indent="0">
              <a:buNone/>
              <a:defRPr sz="1000"/>
            </a:lvl5pPr>
            <a:lvl6pPr marL="2539950" indent="0">
              <a:buNone/>
              <a:defRPr sz="1000"/>
            </a:lvl6pPr>
            <a:lvl7pPr marL="3047940" indent="0">
              <a:buNone/>
              <a:defRPr sz="1000"/>
            </a:lvl7pPr>
            <a:lvl8pPr marL="3555929" indent="0">
              <a:buNone/>
              <a:defRPr sz="1000"/>
            </a:lvl8pPr>
            <a:lvl9pPr marL="40639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1333500"/>
            <a:ext cx="91440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08001" y="5296963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71335" y="5296963"/>
            <a:ext cx="321733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81333" y="5296963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15980" rtl="0" eaLnBrk="1" latinLnBrk="1" hangingPunct="1">
        <a:spcBef>
          <a:spcPct val="0"/>
        </a:spcBef>
        <a:buNone/>
        <a:defRPr sz="48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92" indent="-380992" algn="l" defTabSz="101598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1pPr>
      <a:lvl2pPr marL="825484" indent="-317493" algn="l" defTabSz="1015980" rtl="0" eaLnBrk="1" latinLnBrk="1" hangingPunct="1">
        <a:spcBef>
          <a:spcPct val="20000"/>
        </a:spcBef>
        <a:buFont typeface="Arial" pitchFamily="34" charset="0"/>
        <a:buChar char="–"/>
        <a:defRPr sz="3111" kern="1200">
          <a:solidFill>
            <a:schemeClr val="tx1"/>
          </a:solidFill>
          <a:latin typeface="+mn-lt"/>
          <a:ea typeface="+mn-ea"/>
          <a:cs typeface="+mn-cs"/>
        </a:defRPr>
      </a:lvl2pPr>
      <a:lvl3pPr marL="1269974" indent="-253994" algn="l" defTabSz="101598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1777964" indent="-253994" algn="l" defTabSz="1015980" rtl="0" eaLnBrk="1" latinLnBrk="1" hangingPunct="1">
        <a:spcBef>
          <a:spcPct val="20000"/>
        </a:spcBef>
        <a:buFont typeface="Arial" pitchFamily="34" charset="0"/>
        <a:buChar char="–"/>
        <a:defRPr sz="2222" kern="1200">
          <a:solidFill>
            <a:schemeClr val="tx1"/>
          </a:solidFill>
          <a:latin typeface="+mn-lt"/>
          <a:ea typeface="+mn-ea"/>
          <a:cs typeface="+mn-cs"/>
        </a:defRPr>
      </a:lvl4pPr>
      <a:lvl5pPr marL="2285954" indent="-253994" algn="l" defTabSz="1015980" rtl="0" eaLnBrk="1" latinLnBrk="1" hangingPunct="1">
        <a:spcBef>
          <a:spcPct val="20000"/>
        </a:spcBef>
        <a:buFont typeface="Arial" pitchFamily="34" charset="0"/>
        <a:buChar char="»"/>
        <a:defRPr sz="2222" kern="1200">
          <a:solidFill>
            <a:schemeClr val="tx1"/>
          </a:solidFill>
          <a:latin typeface="+mn-lt"/>
          <a:ea typeface="+mn-ea"/>
          <a:cs typeface="+mn-cs"/>
        </a:defRPr>
      </a:lvl5pPr>
      <a:lvl6pPr marL="2793944" indent="-253994" algn="l" defTabSz="1015980" rtl="0" eaLnBrk="1" latinLnBrk="1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6pPr>
      <a:lvl7pPr marL="3301934" indent="-253994" algn="l" defTabSz="1015980" rtl="0" eaLnBrk="1" latinLnBrk="1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7pPr>
      <a:lvl8pPr marL="3809924" indent="-253994" algn="l" defTabSz="1015980" rtl="0" eaLnBrk="1" latinLnBrk="1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8pPr>
      <a:lvl9pPr marL="4317913" indent="-253994" algn="l" defTabSz="1015980" rtl="0" eaLnBrk="1" latinLnBrk="1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159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0" algn="l" defTabSz="10159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80" algn="l" defTabSz="10159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70" algn="l" defTabSz="10159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60" algn="l" defTabSz="10159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50" algn="l" defTabSz="10159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40" algn="l" defTabSz="10159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29" algn="l" defTabSz="10159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18" algn="l" defTabSz="10159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fi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9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basics/firstapp/creating-project?hl=ko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qlite.org/doc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9756"/>
            <a:ext cx="10160000" cy="568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/>
          </a:p>
        </p:txBody>
      </p:sp>
      <p:sp>
        <p:nvSpPr>
          <p:cNvPr id="11" name="이등변 삼각형 10"/>
          <p:cNvSpPr/>
          <p:nvPr/>
        </p:nvSpPr>
        <p:spPr>
          <a:xfrm rot="6050290">
            <a:off x="1560673" y="2850738"/>
            <a:ext cx="824430" cy="710716"/>
          </a:xfrm>
          <a:prstGeom prst="triangle">
            <a:avLst/>
          </a:prstGeom>
          <a:solidFill>
            <a:schemeClr val="bg1"/>
          </a:solidFill>
          <a:ln w="139700">
            <a:solidFill>
              <a:srgbClr val="0DA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8428" y="2322697"/>
            <a:ext cx="696329" cy="6946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39700">
            <a:solidFill>
              <a:srgbClr val="FAC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모서리가 둥근 직사각형 12"/>
          <p:cNvSpPr/>
          <p:nvPr/>
        </p:nvSpPr>
        <p:spPr>
          <a:xfrm rot="20870764">
            <a:off x="1141774" y="2247257"/>
            <a:ext cx="696329" cy="694608"/>
          </a:xfrm>
          <a:prstGeom prst="roundRect">
            <a:avLst>
              <a:gd name="adj" fmla="val 13731"/>
            </a:avLst>
          </a:prstGeom>
          <a:solidFill>
            <a:schemeClr val="bg1"/>
          </a:solidFill>
          <a:ln w="139700">
            <a:solidFill>
              <a:srgbClr val="F164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B23AF8-9316-4B71-8445-9F77EC84FDEF}"/>
              </a:ext>
            </a:extLst>
          </p:cNvPr>
          <p:cNvGrpSpPr/>
          <p:nvPr/>
        </p:nvGrpSpPr>
        <p:grpSpPr>
          <a:xfrm>
            <a:off x="2719114" y="1830978"/>
            <a:ext cx="2749155" cy="382019"/>
            <a:chOff x="3766785" y="1971055"/>
            <a:chExt cx="3235050" cy="395816"/>
          </a:xfrm>
        </p:grpSpPr>
        <p:sp>
          <p:nvSpPr>
            <p:cNvPr id="15" name="직사각형 14"/>
            <p:cNvSpPr/>
            <p:nvPr/>
          </p:nvSpPr>
          <p:spPr>
            <a:xfrm>
              <a:off x="3783998" y="1996730"/>
              <a:ext cx="3217837" cy="370141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766785" y="1971055"/>
              <a:ext cx="3152422" cy="37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778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Refrigerator</a:t>
              </a:r>
              <a:r>
                <a:rPr lang="ko-KR" altLang="en-US" sz="1778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778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manage</a:t>
              </a:r>
              <a:r>
                <a:rPr lang="ko-KR" altLang="en-US" sz="1778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778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app</a:t>
              </a:r>
              <a:endParaRPr lang="ko-KR" altLang="en-US" sz="1778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-13991" y="-309549"/>
            <a:ext cx="10160000" cy="80009"/>
            <a:chOff x="0" y="0"/>
            <a:chExt cx="9144000" cy="72008"/>
          </a:xfrm>
        </p:grpSpPr>
        <p:sp>
          <p:nvSpPr>
            <p:cNvPr id="28" name="직사각형 27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68BCE0-7CA0-4DFC-A458-C3967DCD6AF1}"/>
              </a:ext>
            </a:extLst>
          </p:cNvPr>
          <p:cNvSpPr txBox="1"/>
          <p:nvPr/>
        </p:nvSpPr>
        <p:spPr>
          <a:xfrm>
            <a:off x="2643215" y="2301675"/>
            <a:ext cx="567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IOT</a:t>
            </a:r>
            <a:r>
              <a:rPr lang="ko-KR" altLang="en-US" sz="3600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를 활용한 냉장고 관리 어플</a:t>
            </a:r>
            <a:endParaRPr lang="en-US" altLang="ko-KR" sz="3600" spc="-16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45633-BD26-46F3-9500-820603ADC60A}"/>
              </a:ext>
            </a:extLst>
          </p:cNvPr>
          <p:cNvSpPr txBox="1"/>
          <p:nvPr/>
        </p:nvSpPr>
        <p:spPr>
          <a:xfrm>
            <a:off x="5872088" y="4945732"/>
            <a:ext cx="41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팀장</a:t>
            </a:r>
            <a:r>
              <a:rPr lang="en-US" altLang="ko-KR" b="1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:  </a:t>
            </a:r>
            <a:r>
              <a:rPr lang="ko-KR" altLang="en-US" b="1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김형준</a:t>
            </a:r>
            <a:r>
              <a:rPr lang="en-US" altLang="ko-KR" b="1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(20173047)</a:t>
            </a:r>
          </a:p>
          <a:p>
            <a:r>
              <a:rPr lang="ko-KR" altLang="en-US" b="1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팀원</a:t>
            </a:r>
            <a:r>
              <a:rPr lang="en-US" altLang="ko-KR" b="1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:  </a:t>
            </a:r>
            <a:r>
              <a:rPr lang="ko-KR" altLang="en-US" b="1" spc="-167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김유찬</a:t>
            </a:r>
            <a:r>
              <a:rPr lang="en-US" altLang="ko-KR" b="1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(20173051),  </a:t>
            </a:r>
            <a:r>
              <a:rPr lang="ko-KR" altLang="en-US" b="1" spc="-167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소민환</a:t>
            </a:r>
            <a:r>
              <a:rPr lang="en-US" altLang="ko-KR" b="1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(20173053)</a:t>
            </a:r>
            <a:r>
              <a:rPr lang="ko-KR" altLang="en-US" b="1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b="1" spc="-16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F815F5-F40B-42BE-AAAC-147C6D726028}"/>
              </a:ext>
            </a:extLst>
          </p:cNvPr>
          <p:cNvSpPr txBox="1"/>
          <p:nvPr/>
        </p:nvSpPr>
        <p:spPr>
          <a:xfrm>
            <a:off x="1233006" y="2363728"/>
            <a:ext cx="55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</a:t>
            </a:r>
            <a:r>
              <a:rPr lang="ko-KR" altLang="en-US" sz="2400" spc="-16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</a:t>
            </a:r>
            <a:endParaRPr lang="en-US" altLang="ko-KR" sz="2400" spc="-16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5549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326147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2.1 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기술개발의 목표와 추진체계 팀 역할분담</a:t>
            </a:r>
            <a:endParaRPr lang="ko-KR" altLang="en-US" sz="1400" spc="-14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BAEE06A-9748-F301-D507-CC2590A39D25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3387812" y="1957400"/>
            <a:ext cx="792088" cy="259228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CC8DC8E-44E4-51E5-21C8-4F7B9EC10C4A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983909" y="1953591"/>
            <a:ext cx="784470" cy="259228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1A59240-9DEC-30D9-0149-485981119D90}"/>
              </a:ext>
            </a:extLst>
          </p:cNvPr>
          <p:cNvGrpSpPr/>
          <p:nvPr/>
        </p:nvGrpSpPr>
        <p:grpSpPr>
          <a:xfrm>
            <a:off x="3783856" y="855104"/>
            <a:ext cx="2592288" cy="2002396"/>
            <a:chOff x="3783856" y="855104"/>
            <a:chExt cx="2592288" cy="200239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88FD55F-F2F3-4248-D248-3E349954EAF4}"/>
                </a:ext>
              </a:extLst>
            </p:cNvPr>
            <p:cNvGrpSpPr/>
            <p:nvPr/>
          </p:nvGrpSpPr>
          <p:grpSpPr>
            <a:xfrm>
              <a:off x="3783856" y="855105"/>
              <a:ext cx="2592288" cy="2002395"/>
              <a:chOff x="3783856" y="855105"/>
              <a:chExt cx="2592288" cy="200239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7CFFA3E-0F90-40CE-5CA0-83C1B08E9D31}"/>
                  </a:ext>
                </a:extLst>
              </p:cNvPr>
              <p:cNvSpPr/>
              <p:nvPr/>
            </p:nvSpPr>
            <p:spPr>
              <a:xfrm>
                <a:off x="3783856" y="855105"/>
                <a:ext cx="2592288" cy="1994566"/>
              </a:xfrm>
              <a:prstGeom prst="rect">
                <a:avLst/>
              </a:prstGeom>
              <a:solidFill>
                <a:srgbClr val="FF7D80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572381F-101D-D8EE-CCC7-6BC8A645DDE0}"/>
                  </a:ext>
                </a:extLst>
              </p:cNvPr>
              <p:cNvSpPr/>
              <p:nvPr/>
            </p:nvSpPr>
            <p:spPr>
              <a:xfrm>
                <a:off x="3783856" y="1363675"/>
                <a:ext cx="2592288" cy="14938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31C7852-043D-3AB1-D193-F4EE3A0279E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092" y="855104"/>
              <a:ext cx="432000" cy="507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B3B40BD-2DC5-233A-DA3F-58CF3C52BF1B}"/>
                </a:ext>
              </a:extLst>
            </p:cNvPr>
            <p:cNvSpPr/>
            <p:nvPr/>
          </p:nvSpPr>
          <p:spPr>
            <a:xfrm>
              <a:off x="4310885" y="878901"/>
              <a:ext cx="19127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김형준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AD35F52-2EDA-F67D-D516-7977B33852A4}"/>
              </a:ext>
            </a:extLst>
          </p:cNvPr>
          <p:cNvGrpSpPr/>
          <p:nvPr/>
        </p:nvGrpSpPr>
        <p:grpSpPr>
          <a:xfrm>
            <a:off x="1119560" y="3641970"/>
            <a:ext cx="2592288" cy="2002395"/>
            <a:chOff x="1119560" y="3641970"/>
            <a:chExt cx="2592288" cy="200239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66F1562-D360-4270-2F2E-D53E7B913618}"/>
                </a:ext>
              </a:extLst>
            </p:cNvPr>
            <p:cNvGrpSpPr/>
            <p:nvPr/>
          </p:nvGrpSpPr>
          <p:grpSpPr>
            <a:xfrm>
              <a:off x="1119560" y="3641970"/>
              <a:ext cx="2592288" cy="2002395"/>
              <a:chOff x="1119560" y="3641970"/>
              <a:chExt cx="2592288" cy="2002395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C4C60A6-88BD-9BBC-7897-624F77F209F3}"/>
                  </a:ext>
                </a:extLst>
              </p:cNvPr>
              <p:cNvGrpSpPr/>
              <p:nvPr/>
            </p:nvGrpSpPr>
            <p:grpSpPr>
              <a:xfrm>
                <a:off x="1119560" y="3641970"/>
                <a:ext cx="2592288" cy="2002395"/>
                <a:chOff x="3783856" y="855105"/>
                <a:chExt cx="2592288" cy="2002395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AC0EB081-EC9A-74A4-C714-636FB3022271}"/>
                    </a:ext>
                  </a:extLst>
                </p:cNvPr>
                <p:cNvSpPr/>
                <p:nvPr/>
              </p:nvSpPr>
              <p:spPr>
                <a:xfrm>
                  <a:off x="3783856" y="855105"/>
                  <a:ext cx="2592288" cy="1994566"/>
                </a:xfrm>
                <a:prstGeom prst="rect">
                  <a:avLst/>
                </a:prstGeom>
                <a:solidFill>
                  <a:srgbClr val="FF7D80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09E4C26E-147D-1088-6765-CD1C53876D53}"/>
                    </a:ext>
                  </a:extLst>
                </p:cNvPr>
                <p:cNvSpPr/>
                <p:nvPr/>
              </p:nvSpPr>
              <p:spPr>
                <a:xfrm>
                  <a:off x="3783856" y="1363675"/>
                  <a:ext cx="2592288" cy="14938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2CA1E9C8-008C-003E-5802-72471B877953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7199" y="3649906"/>
                <a:ext cx="432000" cy="50760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96AC3C-2A46-A8E7-2EA5-CD6C8102D626}"/>
                </a:ext>
              </a:extLst>
            </p:cNvPr>
            <p:cNvSpPr/>
            <p:nvPr/>
          </p:nvSpPr>
          <p:spPr>
            <a:xfrm>
              <a:off x="1575110" y="3688875"/>
              <a:ext cx="20986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김유찬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B85CA5D-DE51-BA49-136C-BFEC37F3AB6A}"/>
              </a:ext>
            </a:extLst>
          </p:cNvPr>
          <p:cNvGrpSpPr/>
          <p:nvPr/>
        </p:nvGrpSpPr>
        <p:grpSpPr>
          <a:xfrm>
            <a:off x="6376144" y="3633994"/>
            <a:ext cx="2592288" cy="2002395"/>
            <a:chOff x="6376144" y="3633994"/>
            <a:chExt cx="2592288" cy="20023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6CA10EF-F724-7DAE-0B94-1F327F3CE017}"/>
                </a:ext>
              </a:extLst>
            </p:cNvPr>
            <p:cNvGrpSpPr/>
            <p:nvPr/>
          </p:nvGrpSpPr>
          <p:grpSpPr>
            <a:xfrm>
              <a:off x="6376144" y="3633994"/>
              <a:ext cx="2592288" cy="2002395"/>
              <a:chOff x="3783856" y="855105"/>
              <a:chExt cx="2592288" cy="200239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7839FC7-3CC1-F831-AAD9-A7F774BF9A62}"/>
                  </a:ext>
                </a:extLst>
              </p:cNvPr>
              <p:cNvSpPr/>
              <p:nvPr/>
            </p:nvSpPr>
            <p:spPr>
              <a:xfrm>
                <a:off x="3783856" y="855105"/>
                <a:ext cx="2592288" cy="1994566"/>
              </a:xfrm>
              <a:prstGeom prst="rect">
                <a:avLst/>
              </a:prstGeom>
              <a:solidFill>
                <a:srgbClr val="FF7D80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89B6CE6-369B-117E-E6DE-EA95C738CC1C}"/>
                  </a:ext>
                </a:extLst>
              </p:cNvPr>
              <p:cNvSpPr/>
              <p:nvPr/>
            </p:nvSpPr>
            <p:spPr>
              <a:xfrm>
                <a:off x="3783856" y="1363675"/>
                <a:ext cx="2592288" cy="14938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F6F3EB8-872D-1D55-14BA-E0433ABD3AEC}"/>
                </a:ext>
              </a:extLst>
            </p:cNvPr>
            <p:cNvSpPr/>
            <p:nvPr/>
          </p:nvSpPr>
          <p:spPr>
            <a:xfrm>
              <a:off x="6838963" y="3665403"/>
              <a:ext cx="20986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소민환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D2BC254-9F74-B86D-E3B2-593E7D18E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7939" y="3642155"/>
              <a:ext cx="443590" cy="507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BC7BA4-910F-FBDE-A63E-D1A476436A85}"/>
              </a:ext>
            </a:extLst>
          </p:cNvPr>
          <p:cNvSpPr/>
          <p:nvPr/>
        </p:nvSpPr>
        <p:spPr>
          <a:xfrm>
            <a:off x="3796928" y="1400458"/>
            <a:ext cx="2740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보조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이두이노를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통해 온도센서 기능     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레이아웃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XML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작성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7D738CD-C0DD-285F-5609-E5BFEDA1AD44}"/>
              </a:ext>
            </a:extLst>
          </p:cNvPr>
          <p:cNvSpPr/>
          <p:nvPr/>
        </p:nvSpPr>
        <p:spPr>
          <a:xfrm>
            <a:off x="1170262" y="4280077"/>
            <a:ext cx="26135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 및 식재료 관련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 추천 알고리즘 설계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식재료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관련 코드 작성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7B6127-1514-A965-2FB9-BE02CABCDA6B}"/>
              </a:ext>
            </a:extLst>
          </p:cNvPr>
          <p:cNvSpPr/>
          <p:nvPr/>
        </p:nvSpPr>
        <p:spPr>
          <a:xfrm>
            <a:off x="6365491" y="4233752"/>
            <a:ext cx="2613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식재료 기능 관련 코드 보조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레이아웃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작성  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345755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2.1.2  JOB LIST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에 대한 일정관리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(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주간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) 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간트 차트</a:t>
            </a:r>
            <a:endParaRPr lang="ko-KR" altLang="en-US" sz="1400" spc="-14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F9B338-A9A2-0FC9-632E-DF21741ED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80" y="890773"/>
            <a:ext cx="6048672" cy="478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200022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2.2  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추진과제의 수행방법</a:t>
            </a:r>
            <a:endParaRPr lang="ko-KR" altLang="en-US" sz="1400" spc="-14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1635" y="1777380"/>
            <a:ext cx="7435514" cy="1944216"/>
          </a:xfrm>
          <a:prstGeom prst="rect">
            <a:avLst/>
          </a:prstGeom>
          <a:ln w="76200">
            <a:solidFill>
              <a:srgbClr val="FF7D8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9BE8B6-C0C6-783B-CB8E-BC7A4C792F40}"/>
              </a:ext>
            </a:extLst>
          </p:cNvPr>
          <p:cNvSpPr txBox="1"/>
          <p:nvPr/>
        </p:nvSpPr>
        <p:spPr>
          <a:xfrm>
            <a:off x="3495824" y="4009628"/>
            <a:ext cx="3923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개발 방법론</a:t>
            </a: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 – </a:t>
            </a:r>
            <a:r>
              <a:rPr lang="ko-KR" altLang="en-US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프로토타입</a:t>
            </a: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(Prototype)</a:t>
            </a:r>
            <a:endParaRPr lang="ko-KR" altLang="en-US" sz="1600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248895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2.2.1  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추진과제의 개발 추진 과정</a:t>
            </a:r>
            <a:endParaRPr lang="ko-KR" altLang="en-US" sz="1400" spc="-14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32" name="모서리가 둥근 직사각형 6">
            <a:extLst>
              <a:ext uri="{FF2B5EF4-FFF2-40B4-BE49-F238E27FC236}">
                <a16:creationId xmlns:a16="http://schemas.microsoft.com/office/drawing/2014/main" id="{04C320B9-F8CF-4B56-B04E-54FF15BCEBA7}"/>
              </a:ext>
            </a:extLst>
          </p:cNvPr>
          <p:cNvSpPr/>
          <p:nvPr/>
        </p:nvSpPr>
        <p:spPr>
          <a:xfrm>
            <a:off x="4696583" y="2280185"/>
            <a:ext cx="3023425" cy="325490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F5C6BC-73FC-4800-9E83-D1654A4679BF}"/>
              </a:ext>
            </a:extLst>
          </p:cNvPr>
          <p:cNvSpPr txBox="1"/>
          <p:nvPr/>
        </p:nvSpPr>
        <p:spPr>
          <a:xfrm>
            <a:off x="20845808" y="3713837"/>
            <a:ext cx="3672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단계별 서비스 계획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Alpha (2016.09)</a:t>
            </a:r>
          </a:p>
          <a:p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Beta (2017.09)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Launch(2018.09)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41ED95-30E3-443E-A688-9CEA82054243}"/>
              </a:ext>
            </a:extLst>
          </p:cNvPr>
          <p:cNvSpPr/>
          <p:nvPr/>
        </p:nvSpPr>
        <p:spPr>
          <a:xfrm>
            <a:off x="-5347529" y="-1526202"/>
            <a:ext cx="8767401" cy="8767405"/>
          </a:xfrm>
          <a:prstGeom prst="ellipse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E8AC819-58E3-42D0-A8B9-104CE02D6C97}"/>
              </a:ext>
            </a:extLst>
          </p:cNvPr>
          <p:cNvSpPr/>
          <p:nvPr/>
        </p:nvSpPr>
        <p:spPr>
          <a:xfrm>
            <a:off x="-4131455" y="-436040"/>
            <a:ext cx="6587078" cy="6587081"/>
          </a:xfrm>
          <a:prstGeom prst="ellipse">
            <a:avLst/>
          </a:prstGeom>
          <a:solidFill>
            <a:srgbClr val="FF7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3D2D9B7-9948-4D26-865A-60BE32B34FEA}"/>
              </a:ext>
            </a:extLst>
          </p:cNvPr>
          <p:cNvSpPr/>
          <p:nvPr/>
        </p:nvSpPr>
        <p:spPr>
          <a:xfrm>
            <a:off x="-2709468" y="779010"/>
            <a:ext cx="4156979" cy="4156980"/>
          </a:xfrm>
          <a:prstGeom prst="ellipse">
            <a:avLst/>
          </a:prstGeom>
          <a:solidFill>
            <a:srgbClr val="FF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7F3BFD-DC30-48F1-8DF4-A1F2F5CB5C82}"/>
              </a:ext>
            </a:extLst>
          </p:cNvPr>
          <p:cNvSpPr txBox="1"/>
          <p:nvPr/>
        </p:nvSpPr>
        <p:spPr>
          <a:xfrm>
            <a:off x="4635946" y="2281240"/>
            <a:ext cx="38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기본 프로토타입 제작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슬라이드 번호 개체 틀 4">
            <a:extLst>
              <a:ext uri="{FF2B5EF4-FFF2-40B4-BE49-F238E27FC236}">
                <a16:creationId xmlns:a16="http://schemas.microsoft.com/office/drawing/2014/main" id="{717BBD37-58BB-4BF7-8641-BD52D08162BE}"/>
              </a:ext>
            </a:extLst>
          </p:cNvPr>
          <p:cNvSpPr txBox="1">
            <a:spLocks/>
          </p:cNvSpPr>
          <p:nvPr/>
        </p:nvSpPr>
        <p:spPr>
          <a:xfrm>
            <a:off x="8748464" y="5445658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6419CEB-E028-485F-B1BF-3FEF14A2F14B}"/>
              </a:ext>
            </a:extLst>
          </p:cNvPr>
          <p:cNvCxnSpPr/>
          <p:nvPr/>
        </p:nvCxnSpPr>
        <p:spPr>
          <a:xfrm>
            <a:off x="673204" y="2400638"/>
            <a:ext cx="381642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E8EE0E-E8BD-4807-9EAC-395A781BB299}"/>
              </a:ext>
            </a:extLst>
          </p:cNvPr>
          <p:cNvCxnSpPr/>
          <p:nvPr/>
        </p:nvCxnSpPr>
        <p:spPr>
          <a:xfrm>
            <a:off x="1979712" y="3432015"/>
            <a:ext cx="25099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0AB2768-4E4E-4D25-BFE2-1B4045AD3308}"/>
              </a:ext>
            </a:extLst>
          </p:cNvPr>
          <p:cNvCxnSpPr/>
          <p:nvPr/>
        </p:nvCxnSpPr>
        <p:spPr>
          <a:xfrm>
            <a:off x="2771800" y="4481835"/>
            <a:ext cx="171782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1BD89CC5-06A0-44B2-98CB-29358290C225}"/>
              </a:ext>
            </a:extLst>
          </p:cNvPr>
          <p:cNvSpPr/>
          <p:nvPr/>
        </p:nvSpPr>
        <p:spPr>
          <a:xfrm>
            <a:off x="4431650" y="235350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B6801F6-5D03-47BC-A48F-F7C6B29EE112}"/>
              </a:ext>
            </a:extLst>
          </p:cNvPr>
          <p:cNvSpPr/>
          <p:nvPr/>
        </p:nvSpPr>
        <p:spPr>
          <a:xfrm>
            <a:off x="4416048" y="337801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005CA87-D5C7-41F4-A37D-5E42F8054413}"/>
              </a:ext>
            </a:extLst>
          </p:cNvPr>
          <p:cNvSpPr/>
          <p:nvPr/>
        </p:nvSpPr>
        <p:spPr>
          <a:xfrm>
            <a:off x="4416048" y="442783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6">
            <a:extLst>
              <a:ext uri="{FF2B5EF4-FFF2-40B4-BE49-F238E27FC236}">
                <a16:creationId xmlns:a16="http://schemas.microsoft.com/office/drawing/2014/main" id="{244437CB-AC09-4CFB-A515-9453D037ACC6}"/>
              </a:ext>
            </a:extLst>
          </p:cNvPr>
          <p:cNvSpPr/>
          <p:nvPr/>
        </p:nvSpPr>
        <p:spPr>
          <a:xfrm>
            <a:off x="4704646" y="3246294"/>
            <a:ext cx="4623826" cy="325490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057C-55B6-4E1C-8918-4BD1A4B36CE9}"/>
              </a:ext>
            </a:extLst>
          </p:cNvPr>
          <p:cNvSpPr txBox="1"/>
          <p:nvPr/>
        </p:nvSpPr>
        <p:spPr>
          <a:xfrm>
            <a:off x="4658622" y="3234729"/>
            <a:ext cx="4813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프로토타입을 통해 기능 추가 및 수정 수정 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모서리가 둥근 직사각형 6">
            <a:extLst>
              <a:ext uri="{FF2B5EF4-FFF2-40B4-BE49-F238E27FC236}">
                <a16:creationId xmlns:a16="http://schemas.microsoft.com/office/drawing/2014/main" id="{C88D6D13-E2B3-4F29-8681-3A52D8B651CC}"/>
              </a:ext>
            </a:extLst>
          </p:cNvPr>
          <p:cNvSpPr/>
          <p:nvPr/>
        </p:nvSpPr>
        <p:spPr>
          <a:xfrm>
            <a:off x="4696585" y="4328554"/>
            <a:ext cx="3667028" cy="325490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3DA570-14BF-4927-8267-E81040A5F186}"/>
              </a:ext>
            </a:extLst>
          </p:cNvPr>
          <p:cNvSpPr txBox="1"/>
          <p:nvPr/>
        </p:nvSpPr>
        <p:spPr>
          <a:xfrm>
            <a:off x="4633386" y="4328554"/>
            <a:ext cx="4290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테스트 후 동작하는 소스 </a:t>
            </a:r>
            <a:r>
              <a:rPr lang="ko-KR" altLang="en-US" sz="16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재배포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3B11CD84-089D-4943-ADE9-93410AA57441}"/>
              </a:ext>
            </a:extLst>
          </p:cNvPr>
          <p:cNvSpPr/>
          <p:nvPr/>
        </p:nvSpPr>
        <p:spPr>
          <a:xfrm flipV="1">
            <a:off x="9470860" y="3232432"/>
            <a:ext cx="456775" cy="1421612"/>
          </a:xfrm>
          <a:custGeom>
            <a:avLst/>
            <a:gdLst>
              <a:gd name="connsiteX0" fmla="*/ 38938 w 456775"/>
              <a:gd name="connsiteY0" fmla="*/ 0 h 2204043"/>
              <a:gd name="connsiteX1" fmla="*/ 209411 w 456775"/>
              <a:gd name="connsiteY1" fmla="*/ 0 h 2204043"/>
              <a:gd name="connsiteX2" fmla="*/ 456775 w 456775"/>
              <a:gd name="connsiteY2" fmla="*/ 247365 h 2204043"/>
              <a:gd name="connsiteX3" fmla="*/ 456775 w 456775"/>
              <a:gd name="connsiteY3" fmla="*/ 1849658 h 2204043"/>
              <a:gd name="connsiteX4" fmla="*/ 209411 w 456775"/>
              <a:gd name="connsiteY4" fmla="*/ 2097023 h 2204043"/>
              <a:gd name="connsiteX5" fmla="*/ 152259 w 456775"/>
              <a:gd name="connsiteY5" fmla="*/ 2097024 h 2204043"/>
              <a:gd name="connsiteX6" fmla="*/ 152259 w 456775"/>
              <a:gd name="connsiteY6" fmla="*/ 2204043 h 2204043"/>
              <a:gd name="connsiteX7" fmla="*/ 0 w 456775"/>
              <a:gd name="connsiteY7" fmla="*/ 2051785 h 2204043"/>
              <a:gd name="connsiteX8" fmla="*/ 152259 w 456775"/>
              <a:gd name="connsiteY8" fmla="*/ 1899526 h 2204043"/>
              <a:gd name="connsiteX9" fmla="*/ 152259 w 456775"/>
              <a:gd name="connsiteY9" fmla="*/ 2006545 h 2204043"/>
              <a:gd name="connsiteX10" fmla="*/ 209411 w 456775"/>
              <a:gd name="connsiteY10" fmla="*/ 2006545 h 2204043"/>
              <a:gd name="connsiteX11" fmla="*/ 366297 w 456775"/>
              <a:gd name="connsiteY11" fmla="*/ 1849658 h 2204043"/>
              <a:gd name="connsiteX12" fmla="*/ 366297 w 456775"/>
              <a:gd name="connsiteY12" fmla="*/ 247365 h 2204043"/>
              <a:gd name="connsiteX13" fmla="*/ 209411 w 456775"/>
              <a:gd name="connsiteY13" fmla="*/ 90478 h 2204043"/>
              <a:gd name="connsiteX14" fmla="*/ 38938 w 456775"/>
              <a:gd name="connsiteY14" fmla="*/ 90478 h 2204043"/>
              <a:gd name="connsiteX15" fmla="*/ 38938 w 456775"/>
              <a:gd name="connsiteY15" fmla="*/ 0 h 220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6775" h="2204043">
                <a:moveTo>
                  <a:pt x="38938" y="0"/>
                </a:moveTo>
                <a:lnTo>
                  <a:pt x="209411" y="0"/>
                </a:lnTo>
                <a:cubicBezTo>
                  <a:pt x="346027" y="0"/>
                  <a:pt x="456775" y="110749"/>
                  <a:pt x="456775" y="247365"/>
                </a:cubicBezTo>
                <a:lnTo>
                  <a:pt x="456775" y="1849658"/>
                </a:lnTo>
                <a:cubicBezTo>
                  <a:pt x="456775" y="1986274"/>
                  <a:pt x="346027" y="2097023"/>
                  <a:pt x="209411" y="2097023"/>
                </a:cubicBezTo>
                <a:cubicBezTo>
                  <a:pt x="190359" y="2097023"/>
                  <a:pt x="171309" y="2097024"/>
                  <a:pt x="152259" y="2097024"/>
                </a:cubicBezTo>
                <a:lnTo>
                  <a:pt x="152259" y="2204043"/>
                </a:lnTo>
                <a:lnTo>
                  <a:pt x="0" y="2051785"/>
                </a:lnTo>
                <a:lnTo>
                  <a:pt x="152259" y="1899526"/>
                </a:lnTo>
                <a:lnTo>
                  <a:pt x="152259" y="2006545"/>
                </a:lnTo>
                <a:lnTo>
                  <a:pt x="209411" y="2006545"/>
                </a:lnTo>
                <a:cubicBezTo>
                  <a:pt x="296057" y="2006545"/>
                  <a:pt x="366297" y="1936304"/>
                  <a:pt x="366297" y="1849658"/>
                </a:cubicBezTo>
                <a:lnTo>
                  <a:pt x="366297" y="247365"/>
                </a:lnTo>
                <a:cubicBezTo>
                  <a:pt x="366297" y="160719"/>
                  <a:pt x="296057" y="90478"/>
                  <a:pt x="209411" y="90478"/>
                </a:cubicBezTo>
                <a:lnTo>
                  <a:pt x="38938" y="90478"/>
                </a:lnTo>
                <a:lnTo>
                  <a:pt x="38938" y="0"/>
                </a:lnTo>
                <a:close/>
              </a:path>
            </a:pathLst>
          </a:cu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CA663-E957-45EA-BEAF-D4E49CFFBAEC}"/>
              </a:ext>
            </a:extLst>
          </p:cNvPr>
          <p:cNvSpPr txBox="1"/>
          <p:nvPr/>
        </p:nvSpPr>
        <p:spPr>
          <a:xfrm>
            <a:off x="4766518" y="971217"/>
            <a:ext cx="261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2" charset="-127"/>
                <a:ea typeface="나눔고딕" pitchFamily="2" charset="-127"/>
              </a:rPr>
              <a:t>개발 추진 과정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F7756C2-C327-4802-B970-EA5645701A33}"/>
              </a:ext>
            </a:extLst>
          </p:cNvPr>
          <p:cNvCxnSpPr>
            <a:cxnSpLocks/>
          </p:cNvCxnSpPr>
          <p:nvPr/>
        </p:nvCxnSpPr>
        <p:spPr>
          <a:xfrm>
            <a:off x="4431650" y="1526156"/>
            <a:ext cx="3182918" cy="0"/>
          </a:xfrm>
          <a:prstGeom prst="line">
            <a:avLst/>
          </a:prstGeom>
          <a:ln w="28575">
            <a:solidFill>
              <a:srgbClr val="F16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1DA429-542C-4E79-8F42-9CD3344D6329}"/>
              </a:ext>
            </a:extLst>
          </p:cNvPr>
          <p:cNvSpPr txBox="1"/>
          <p:nvPr/>
        </p:nvSpPr>
        <p:spPr>
          <a:xfrm>
            <a:off x="4391700" y="1638263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2">
            <a:extLst>
              <a:ext uri="{FF2B5EF4-FFF2-40B4-BE49-F238E27FC236}">
                <a16:creationId xmlns:a16="http://schemas.microsoft.com/office/drawing/2014/main" id="{7E5D36FA-BD45-BFEF-D388-66CEE480276F}"/>
              </a:ext>
            </a:extLst>
          </p:cNvPr>
          <p:cNvSpPr/>
          <p:nvPr/>
        </p:nvSpPr>
        <p:spPr>
          <a:xfrm>
            <a:off x="347224" y="1105954"/>
            <a:ext cx="9371839" cy="4288692"/>
          </a:xfrm>
          <a:prstGeom prst="roundRect">
            <a:avLst>
              <a:gd name="adj" fmla="val 13731"/>
            </a:avLst>
          </a:prstGeom>
          <a:solidFill>
            <a:schemeClr val="bg1"/>
          </a:solidFill>
          <a:ln w="139700">
            <a:solidFill>
              <a:srgbClr val="F164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9C2EDA-0330-456B-97A5-5C9A0DC93228}"/>
              </a:ext>
            </a:extLst>
          </p:cNvPr>
          <p:cNvSpPr/>
          <p:nvPr/>
        </p:nvSpPr>
        <p:spPr>
          <a:xfrm>
            <a:off x="6031822" y="2105614"/>
            <a:ext cx="3496378" cy="2696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27821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2.2.2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시스템 구성도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,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개발 환경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(SW)</a:t>
            </a:r>
            <a:endParaRPr lang="ko-KR" altLang="en-US" sz="1400" spc="-144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3536" y="1397507"/>
            <a:ext cx="1232925" cy="13316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01674" y="2280733"/>
            <a:ext cx="37020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OS 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: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4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Win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10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4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Pro</a:t>
            </a:r>
            <a:endParaRPr lang="en-US" altLang="ko-KR" sz="1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>
              <a:defRPr/>
            </a:pPr>
            <a:endParaRPr lang="en-US" altLang="ko-KR" sz="1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>
              <a:defRPr/>
            </a:pPr>
            <a:endParaRPr lang="ko-KR" altLang="en-US" sz="1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>
              <a:defRPr/>
            </a:pP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CPU 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: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4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R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5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5600</a:t>
            </a:r>
            <a:r>
              <a:rPr lang="ko-KR" altLang="en-US" sz="14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X</a:t>
            </a:r>
            <a:endParaRPr lang="en-US" altLang="ko-KR" sz="1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>
              <a:defRPr/>
            </a:pPr>
            <a:endParaRPr lang="en-US" altLang="ko-KR" sz="1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>
              <a:defRPr/>
            </a:pPr>
            <a:endParaRPr lang="ko-KR" altLang="en-US" sz="1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>
              <a:defRPr/>
            </a:pP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GPU 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: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RTX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2080</a:t>
            </a:r>
          </a:p>
          <a:p>
            <a:pPr>
              <a:defRPr/>
            </a:pPr>
            <a:endParaRPr lang="en-US" altLang="ko-KR" sz="1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>
              <a:defRPr/>
            </a:pPr>
            <a:endParaRPr lang="en-US" altLang="ko-KR" sz="1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endParaRPr>
          </a:p>
          <a:p>
            <a:pPr>
              <a:defRPr/>
            </a:pP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RAM 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: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4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TeamGroup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CL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16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3600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MHZ </a:t>
            </a:r>
            <a:r>
              <a:rPr lang="en-US" altLang="ko-KR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16</a:t>
            </a:r>
            <a:r>
              <a:rPr lang="ko-KR" altLang="en-US" sz="1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rPr>
              <a:t>GB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45250" y="1516442"/>
            <a:ext cx="2266347" cy="1071364"/>
          </a:xfrm>
          <a:prstGeom prst="rect">
            <a:avLst/>
          </a:prstGeom>
        </p:spPr>
      </p:pic>
      <p:pic>
        <p:nvPicPr>
          <p:cNvPr id="1026" name="Picture 2" descr="아두이노 우노 R3 호환보드 [SZH-EK002] / 디바이스마트">
            <a:extLst>
              <a:ext uri="{FF2B5EF4-FFF2-40B4-BE49-F238E27FC236}">
                <a16:creationId xmlns:a16="http://schemas.microsoft.com/office/drawing/2014/main" id="{595D7927-6172-B79C-FBBA-CEEAD8BD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0" y="3453719"/>
            <a:ext cx="1504661" cy="112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두이노 온습도센서(DHT-11)사용 예제 설명 : 네이버 블로그">
            <a:extLst>
              <a:ext uri="{FF2B5EF4-FFF2-40B4-BE49-F238E27FC236}">
                <a16:creationId xmlns:a16="http://schemas.microsoft.com/office/drawing/2014/main" id="{DB85CE66-C17A-7AE5-3FBD-734ED89F5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4" y="3581808"/>
            <a:ext cx="1202316" cy="9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C-06 블루투스 모듈 (HC-06 Bluetooth Module)">
            <a:extLst>
              <a:ext uri="{FF2B5EF4-FFF2-40B4-BE49-F238E27FC236}">
                <a16:creationId xmlns:a16="http://schemas.microsoft.com/office/drawing/2014/main" id="{6915AB51-9E5F-E2AE-CFDC-CDC3164C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644" y="3476098"/>
            <a:ext cx="1157114" cy="11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59C828-CC1D-B8B6-ECD6-C373018CA132}"/>
              </a:ext>
            </a:extLst>
          </p:cNvPr>
          <p:cNvSpPr/>
          <p:nvPr/>
        </p:nvSpPr>
        <p:spPr>
          <a:xfrm>
            <a:off x="606893" y="2759426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스튜디오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1B0CDB-71BA-F64D-DD76-D73550E7E57B}"/>
              </a:ext>
            </a:extLst>
          </p:cNvPr>
          <p:cNvSpPr/>
          <p:nvPr/>
        </p:nvSpPr>
        <p:spPr>
          <a:xfrm>
            <a:off x="3856735" y="2726713"/>
            <a:ext cx="6798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SQLite</a:t>
            </a:r>
            <a:endParaRPr lang="ko-KR" altLang="en-US" sz="16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D27438-92E3-D7B9-7743-62C90D1D3350}"/>
              </a:ext>
            </a:extLst>
          </p:cNvPr>
          <p:cNvSpPr/>
          <p:nvPr/>
        </p:nvSpPr>
        <p:spPr>
          <a:xfrm>
            <a:off x="719525" y="4649876"/>
            <a:ext cx="13292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우노</a:t>
            </a:r>
            <a:endParaRPr lang="ko-KR" altLang="en-US" sz="16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8AB60-87EC-E879-FD2A-B50B2A698966}"/>
              </a:ext>
            </a:extLst>
          </p:cNvPr>
          <p:cNvSpPr/>
          <p:nvPr/>
        </p:nvSpPr>
        <p:spPr>
          <a:xfrm>
            <a:off x="4090797" y="4648032"/>
            <a:ext cx="1739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DHT11 </a:t>
            </a:r>
            <a:r>
              <a:rPr lang="ko-KR" altLang="en-US" sz="16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온습도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74117B-2050-3454-B4D6-4BE632955470}"/>
              </a:ext>
            </a:extLst>
          </p:cNvPr>
          <p:cNvSpPr/>
          <p:nvPr/>
        </p:nvSpPr>
        <p:spPr>
          <a:xfrm>
            <a:off x="2136461" y="4648032"/>
            <a:ext cx="1930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HC-06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모듈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318D04-4CDD-4189-10EF-535CCAE6AA57}"/>
              </a:ext>
            </a:extLst>
          </p:cNvPr>
          <p:cNvCxnSpPr>
            <a:cxnSpLocks/>
          </p:cNvCxnSpPr>
          <p:nvPr/>
        </p:nvCxnSpPr>
        <p:spPr>
          <a:xfrm>
            <a:off x="5944096" y="1477576"/>
            <a:ext cx="0" cy="3649796"/>
          </a:xfrm>
          <a:prstGeom prst="line">
            <a:avLst/>
          </a:prstGeom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3A9FEA-A999-DBDF-9749-90DFE9DAA711}"/>
              </a:ext>
            </a:extLst>
          </p:cNvPr>
          <p:cNvGrpSpPr/>
          <p:nvPr/>
        </p:nvGrpSpPr>
        <p:grpSpPr>
          <a:xfrm>
            <a:off x="6045543" y="1634473"/>
            <a:ext cx="1194697" cy="369332"/>
            <a:chOff x="6057817" y="1477576"/>
            <a:chExt cx="1169049" cy="369332"/>
          </a:xfrm>
        </p:grpSpPr>
        <p:sp>
          <p:nvSpPr>
            <p:cNvPr id="32" name="모서리가 둥근 직사각형 6">
              <a:extLst>
                <a:ext uri="{FF2B5EF4-FFF2-40B4-BE49-F238E27FC236}">
                  <a16:creationId xmlns:a16="http://schemas.microsoft.com/office/drawing/2014/main" id="{EC610E75-1216-37BF-FBC8-032F6BFF7E69}"/>
                </a:ext>
              </a:extLst>
            </p:cNvPr>
            <p:cNvSpPr/>
            <p:nvPr/>
          </p:nvSpPr>
          <p:spPr>
            <a:xfrm>
              <a:off x="6057817" y="1501799"/>
              <a:ext cx="1154038" cy="325490"/>
            </a:xfrm>
            <a:prstGeom prst="round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885C88-30F4-9D14-0BC6-EEDDEE935CE3}"/>
                </a:ext>
              </a:extLst>
            </p:cNvPr>
            <p:cNvSpPr txBox="1"/>
            <p:nvPr/>
          </p:nvSpPr>
          <p:spPr>
            <a:xfrm>
              <a:off x="6072828" y="1477576"/>
              <a:ext cx="1154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환경</a:t>
              </a:r>
              <a:endPara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2">
            <a:extLst>
              <a:ext uri="{FF2B5EF4-FFF2-40B4-BE49-F238E27FC236}">
                <a16:creationId xmlns:a16="http://schemas.microsoft.com/office/drawing/2014/main" id="{7E5D36FA-BD45-BFEF-D388-66CEE480276F}"/>
              </a:ext>
            </a:extLst>
          </p:cNvPr>
          <p:cNvSpPr/>
          <p:nvPr/>
        </p:nvSpPr>
        <p:spPr>
          <a:xfrm>
            <a:off x="347224" y="1105954"/>
            <a:ext cx="9371839" cy="4288692"/>
          </a:xfrm>
          <a:prstGeom prst="roundRect">
            <a:avLst>
              <a:gd name="adj" fmla="val 13731"/>
            </a:avLst>
          </a:prstGeom>
          <a:solidFill>
            <a:schemeClr val="bg1"/>
          </a:solidFill>
          <a:ln w="139700">
            <a:solidFill>
              <a:srgbClr val="F164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27821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2.2.2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시스템 구성도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,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개발 환경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(SW)</a:t>
            </a:r>
            <a:endParaRPr lang="ko-KR" altLang="en-US" sz="1400" spc="-144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3536" y="1397507"/>
            <a:ext cx="1232925" cy="13316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1224" y="3433564"/>
            <a:ext cx="2266347" cy="107136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59C828-CC1D-B8B6-ECD6-C373018CA132}"/>
              </a:ext>
            </a:extLst>
          </p:cNvPr>
          <p:cNvSpPr/>
          <p:nvPr/>
        </p:nvSpPr>
        <p:spPr>
          <a:xfrm>
            <a:off x="606893" y="2759426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스튜디오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1B0CDB-71BA-F64D-DD76-D73550E7E57B}"/>
              </a:ext>
            </a:extLst>
          </p:cNvPr>
          <p:cNvSpPr/>
          <p:nvPr/>
        </p:nvSpPr>
        <p:spPr>
          <a:xfrm>
            <a:off x="1263576" y="4581872"/>
            <a:ext cx="6798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SQLite</a:t>
            </a:r>
            <a:endParaRPr lang="ko-KR" altLang="en-US" sz="16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BA0CB8-24D2-13F2-C604-EFE7521E78C6}"/>
              </a:ext>
            </a:extLst>
          </p:cNvPr>
          <p:cNvSpPr/>
          <p:nvPr/>
        </p:nvSpPr>
        <p:spPr>
          <a:xfrm>
            <a:off x="3063776" y="1849388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Android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Studio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통해 냉장고 관리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레이아웃 및 기능 구현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D7AB84-AD7C-EA82-1DFE-D49D4B9FC009}"/>
              </a:ext>
            </a:extLst>
          </p:cNvPr>
          <p:cNvSpPr/>
          <p:nvPr/>
        </p:nvSpPr>
        <p:spPr>
          <a:xfrm>
            <a:off x="3063776" y="3546183"/>
            <a:ext cx="65460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식재료 관리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장볼 리스트 관련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 추천 알고리즘 설계</a:t>
            </a:r>
          </a:p>
        </p:txBody>
      </p:sp>
    </p:spTree>
    <p:extLst>
      <p:ext uri="{BB962C8B-B14F-4D97-AF65-F5344CB8AC3E}">
        <p14:creationId xmlns:p14="http://schemas.microsoft.com/office/powerpoint/2010/main" val="17504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2">
            <a:extLst>
              <a:ext uri="{FF2B5EF4-FFF2-40B4-BE49-F238E27FC236}">
                <a16:creationId xmlns:a16="http://schemas.microsoft.com/office/drawing/2014/main" id="{7E5D36FA-BD45-BFEF-D388-66CEE480276F}"/>
              </a:ext>
            </a:extLst>
          </p:cNvPr>
          <p:cNvSpPr/>
          <p:nvPr/>
        </p:nvSpPr>
        <p:spPr>
          <a:xfrm>
            <a:off x="347224" y="1105954"/>
            <a:ext cx="9371839" cy="4288692"/>
          </a:xfrm>
          <a:prstGeom prst="roundRect">
            <a:avLst>
              <a:gd name="adj" fmla="val 13731"/>
            </a:avLst>
          </a:prstGeom>
          <a:solidFill>
            <a:schemeClr val="bg1"/>
          </a:solidFill>
          <a:ln w="139700">
            <a:solidFill>
              <a:srgbClr val="F164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27821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2.2.2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시스템 구성도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,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개발 환경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(SW)</a:t>
            </a:r>
            <a:endParaRPr lang="ko-KR" altLang="en-US" sz="1400" spc="-144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BA0CB8-24D2-13F2-C604-EFE7521E78C6}"/>
              </a:ext>
            </a:extLst>
          </p:cNvPr>
          <p:cNvSpPr/>
          <p:nvPr/>
        </p:nvSpPr>
        <p:spPr>
          <a:xfrm>
            <a:off x="3207791" y="2784118"/>
            <a:ext cx="5897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아두이노를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온습도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센서 및 블루투스 모듈을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활용하여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냉장고 온도 측정 기능 추가</a:t>
            </a:r>
          </a:p>
        </p:txBody>
      </p:sp>
      <p:pic>
        <p:nvPicPr>
          <p:cNvPr id="13" name="Picture 2" descr="아두이노 우노 R3 호환보드 [SZH-EK002] / 디바이스마트">
            <a:extLst>
              <a:ext uri="{FF2B5EF4-FFF2-40B4-BE49-F238E27FC236}">
                <a16:creationId xmlns:a16="http://schemas.microsoft.com/office/drawing/2014/main" id="{B902D025-F1C6-368B-F111-496A85A0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07" y="1367974"/>
            <a:ext cx="1271788" cy="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아두이노 온습도센서(DHT-11)사용 예제 설명 : 네이버 블로그">
            <a:extLst>
              <a:ext uri="{FF2B5EF4-FFF2-40B4-BE49-F238E27FC236}">
                <a16:creationId xmlns:a16="http://schemas.microsoft.com/office/drawing/2014/main" id="{B90AA7EB-86E0-625F-10ED-BB1E3174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60" y="3839657"/>
            <a:ext cx="1202316" cy="9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C-06 블루투스 모듈 (HC-06 Bluetooth Module)">
            <a:extLst>
              <a:ext uri="{FF2B5EF4-FFF2-40B4-BE49-F238E27FC236}">
                <a16:creationId xmlns:a16="http://schemas.microsoft.com/office/drawing/2014/main" id="{DB49F3BA-AFFC-F99B-0393-CB432638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87" y="2495719"/>
            <a:ext cx="1157114" cy="11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E35050-5AA5-5F8D-2D03-7F1C5DB43A6A}"/>
              </a:ext>
            </a:extLst>
          </p:cNvPr>
          <p:cNvSpPr/>
          <p:nvPr/>
        </p:nvSpPr>
        <p:spPr>
          <a:xfrm>
            <a:off x="884596" y="2278235"/>
            <a:ext cx="13292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우노</a:t>
            </a:r>
            <a:endParaRPr lang="ko-KR" altLang="en-US" sz="16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4A24AE-245C-A440-86F5-88EE782CABA5}"/>
              </a:ext>
            </a:extLst>
          </p:cNvPr>
          <p:cNvSpPr/>
          <p:nvPr/>
        </p:nvSpPr>
        <p:spPr>
          <a:xfrm>
            <a:off x="793828" y="4824490"/>
            <a:ext cx="1739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DHT11 </a:t>
            </a:r>
            <a:r>
              <a:rPr lang="ko-KR" altLang="en-US" sz="16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온습도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31C224-6705-0F31-ED6A-6D2343265121}"/>
              </a:ext>
            </a:extLst>
          </p:cNvPr>
          <p:cNvSpPr/>
          <p:nvPr/>
        </p:nvSpPr>
        <p:spPr>
          <a:xfrm>
            <a:off x="667775" y="3430449"/>
            <a:ext cx="1930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HC-06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모듈</a:t>
            </a:r>
          </a:p>
        </p:txBody>
      </p:sp>
    </p:spTree>
    <p:extLst>
      <p:ext uri="{BB962C8B-B14F-4D97-AF65-F5344CB8AC3E}">
        <p14:creationId xmlns:p14="http://schemas.microsoft.com/office/powerpoint/2010/main" val="414715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188160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  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프로젝트 개발 내용</a:t>
            </a:r>
            <a:endParaRPr lang="ko-KR" altLang="en-US" sz="1400" spc="-14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8645C-7C63-75D3-4B7D-A667982E2A31}"/>
              </a:ext>
            </a:extLst>
          </p:cNvPr>
          <p:cNvSpPr txBox="1"/>
          <p:nvPr/>
        </p:nvSpPr>
        <p:spPr>
          <a:xfrm>
            <a:off x="4359920" y="516866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&lt; </a:t>
            </a:r>
            <a:r>
              <a:rPr lang="ko-KR" altLang="en-US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프로그램 구성도 </a:t>
            </a:r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&gt;</a:t>
            </a:r>
            <a:endParaRPr lang="ko-KR" altLang="en-US" sz="1200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DAA8FF-A0B0-9627-4E40-D1DA1D279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08" y="725363"/>
            <a:ext cx="4041584" cy="448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2.3.1  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주요기능</a:t>
            </a:r>
            <a:endParaRPr lang="ko-KR" altLang="en-US" sz="1400" spc="-14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DDBB8C-0EA5-0D8F-D031-BD022138C713}"/>
              </a:ext>
            </a:extLst>
          </p:cNvPr>
          <p:cNvSpPr txBox="1"/>
          <p:nvPr/>
        </p:nvSpPr>
        <p:spPr>
          <a:xfrm>
            <a:off x="5080000" y="1574076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농림축산식품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55EE0A-1184-6503-7EE3-36F0D04AE2CE}"/>
              </a:ext>
            </a:extLst>
          </p:cNvPr>
          <p:cNvSpPr/>
          <p:nvPr/>
        </p:nvSpPr>
        <p:spPr>
          <a:xfrm>
            <a:off x="787303" y="1561356"/>
            <a:ext cx="3881581" cy="291880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7D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8E3BF5-4387-75B5-627D-F0FFE081FCF4}"/>
              </a:ext>
            </a:extLst>
          </p:cNvPr>
          <p:cNvSpPr/>
          <p:nvPr/>
        </p:nvSpPr>
        <p:spPr>
          <a:xfrm>
            <a:off x="5080000" y="2605260"/>
            <a:ext cx="415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농림축산식품 사이트에서 제공하는 요리 기본정보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재료정보로 구성된 다양한 레시피 정보를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연동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21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2.3.1  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주요기능</a:t>
            </a:r>
            <a:endParaRPr lang="ko-KR" altLang="en-US" sz="1400" spc="-14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86" y="557560"/>
            <a:ext cx="549394" cy="45720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9A92A4-A154-9C2B-4850-1BDAC2ED4007}"/>
              </a:ext>
            </a:extLst>
          </p:cNvPr>
          <p:cNvGrpSpPr/>
          <p:nvPr/>
        </p:nvGrpSpPr>
        <p:grpSpPr>
          <a:xfrm>
            <a:off x="862154" y="902280"/>
            <a:ext cx="4108112" cy="1406176"/>
            <a:chOff x="829934" y="1191876"/>
            <a:chExt cx="4214020" cy="144242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B990C391-7C96-1F1F-2A2E-F8CBEE735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1" r="11201"/>
            <a:stretch/>
          </p:blipFill>
          <p:spPr bwMode="auto">
            <a:xfrm>
              <a:off x="829934" y="1378100"/>
              <a:ext cx="1256204" cy="1256204"/>
            </a:xfrm>
            <a:prstGeom prst="ellipse">
              <a:avLst/>
            </a:prstGeom>
            <a:noFill/>
            <a:ln w="127000">
              <a:solidFill>
                <a:srgbClr val="F1646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DDBB8C-0EA5-0D8F-D031-BD022138C713}"/>
                </a:ext>
              </a:extLst>
            </p:cNvPr>
            <p:cNvSpPr txBox="1"/>
            <p:nvPr/>
          </p:nvSpPr>
          <p:spPr>
            <a:xfrm>
              <a:off x="2214170" y="1191876"/>
              <a:ext cx="1136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#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유통기한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B40F25-F182-97A7-C5E2-CAE405540B34}"/>
                </a:ext>
              </a:extLst>
            </p:cNvPr>
            <p:cNvSpPr/>
            <p:nvPr/>
          </p:nvSpPr>
          <p:spPr>
            <a:xfrm>
              <a:off x="2300376" y="1632535"/>
              <a:ext cx="2743578" cy="284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식재료 이름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유통기한 조회 가능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6884B7-B8EE-E716-CA20-23405599C89E}"/>
              </a:ext>
            </a:extLst>
          </p:cNvPr>
          <p:cNvGrpSpPr/>
          <p:nvPr/>
        </p:nvGrpSpPr>
        <p:grpSpPr>
          <a:xfrm>
            <a:off x="5407923" y="917200"/>
            <a:ext cx="4640630" cy="1330622"/>
            <a:chOff x="5373155" y="1207770"/>
            <a:chExt cx="4760267" cy="1364925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3289EF3-F96B-0F08-935D-2814F7BE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31" b="12331"/>
            <a:stretch/>
          </p:blipFill>
          <p:spPr bwMode="auto">
            <a:xfrm>
              <a:off x="5373155" y="1316491"/>
              <a:ext cx="1256204" cy="1256204"/>
            </a:xfrm>
            <a:prstGeom prst="ellipse">
              <a:avLst/>
            </a:prstGeom>
            <a:noFill/>
            <a:ln w="127000">
              <a:solidFill>
                <a:srgbClr val="F1646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FF2C9E-6AA4-504B-A14E-105AF66500FC}"/>
                </a:ext>
              </a:extLst>
            </p:cNvPr>
            <p:cNvSpPr txBox="1"/>
            <p:nvPr/>
          </p:nvSpPr>
          <p:spPr>
            <a:xfrm>
              <a:off x="7078299" y="1207770"/>
              <a:ext cx="1136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#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903956-131B-E4C0-C000-3F71CDEE0A94}"/>
                </a:ext>
              </a:extLst>
            </p:cNvPr>
            <p:cNvSpPr/>
            <p:nvPr/>
          </p:nvSpPr>
          <p:spPr>
            <a:xfrm>
              <a:off x="7046377" y="1632535"/>
              <a:ext cx="3087045" cy="662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본인이 마트에서 장보기 원하는 재료를 등록하여 리스트 항목 </a:t>
              </a:r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클릭시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식재료 구매 사이트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이동 가능 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64C362-6B0A-C1D8-2729-5DB638DF2C9D}"/>
              </a:ext>
            </a:extLst>
          </p:cNvPr>
          <p:cNvGrpSpPr/>
          <p:nvPr/>
        </p:nvGrpSpPr>
        <p:grpSpPr>
          <a:xfrm>
            <a:off x="839479" y="2640487"/>
            <a:ext cx="4003778" cy="1294830"/>
            <a:chOff x="806969" y="3505572"/>
            <a:chExt cx="4107000" cy="132821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0D99C93C-FB29-CF20-0517-A7F9CCF9B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3" r="4323"/>
            <a:stretch/>
          </p:blipFill>
          <p:spPr bwMode="auto">
            <a:xfrm>
              <a:off x="806969" y="3577580"/>
              <a:ext cx="1256204" cy="1256204"/>
            </a:xfrm>
            <a:prstGeom prst="ellipse">
              <a:avLst/>
            </a:prstGeom>
            <a:noFill/>
            <a:ln w="127000">
              <a:solidFill>
                <a:srgbClr val="F1646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CD9A53-1C12-6EC4-EB4D-826EEAD7FFB7}"/>
                </a:ext>
              </a:extLst>
            </p:cNvPr>
            <p:cNvSpPr txBox="1"/>
            <p:nvPr/>
          </p:nvSpPr>
          <p:spPr>
            <a:xfrm>
              <a:off x="2310351" y="3505572"/>
              <a:ext cx="944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#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레시피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497EAB-ED34-4185-511B-4CBFA248F682}"/>
                </a:ext>
              </a:extLst>
            </p:cNvPr>
            <p:cNvSpPr/>
            <p:nvPr/>
          </p:nvSpPr>
          <p:spPr>
            <a:xfrm>
              <a:off x="2300375" y="3937620"/>
              <a:ext cx="26135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식재료 </a:t>
              </a:r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등록시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등록된 식재료를 바탕으로 레시피 추천 가능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E3702A-AF2D-B887-0735-0677AD518F87}"/>
              </a:ext>
            </a:extLst>
          </p:cNvPr>
          <p:cNvGrpSpPr/>
          <p:nvPr/>
        </p:nvGrpSpPr>
        <p:grpSpPr>
          <a:xfrm>
            <a:off x="5454480" y="2613054"/>
            <a:ext cx="4260643" cy="1294830"/>
            <a:chOff x="5373155" y="3505572"/>
            <a:chExt cx="4370486" cy="132821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1C5AC57-2C70-A0A3-E019-E3B43633A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73155" y="3577580"/>
              <a:ext cx="1256204" cy="1256204"/>
            </a:xfrm>
            <a:prstGeom prst="ellipse">
              <a:avLst/>
            </a:prstGeom>
            <a:noFill/>
            <a:ln w="127000">
              <a:solidFill>
                <a:srgbClr val="F1646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82C99F-1227-5E90-AFCE-4C059DF26109}"/>
                </a:ext>
              </a:extLst>
            </p:cNvPr>
            <p:cNvSpPr txBox="1"/>
            <p:nvPr/>
          </p:nvSpPr>
          <p:spPr>
            <a:xfrm>
              <a:off x="7078299" y="3505572"/>
              <a:ext cx="1500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# </a:t>
              </a:r>
              <a:r>
                <a:rPr lang="en-US" altLang="ko-KR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iot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온도 측정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248A94-75EC-8BCF-AE1F-893775D5C4AC}"/>
                </a:ext>
              </a:extLst>
            </p:cNvPr>
            <p:cNvSpPr/>
            <p:nvPr/>
          </p:nvSpPr>
          <p:spPr>
            <a:xfrm>
              <a:off x="7048905" y="3938239"/>
              <a:ext cx="2694736" cy="662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이두이노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</a:t>
              </a:r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온습도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센서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블루투스           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모듈을 이용해 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app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통해 냉장고 온도 확인 가능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36A935-D3EC-560C-DDAB-10A8911E4175}"/>
              </a:ext>
            </a:extLst>
          </p:cNvPr>
          <p:cNvGrpSpPr/>
          <p:nvPr/>
        </p:nvGrpSpPr>
        <p:grpSpPr>
          <a:xfrm>
            <a:off x="823647" y="4253377"/>
            <a:ext cx="4181540" cy="1294830"/>
            <a:chOff x="5373155" y="3505572"/>
            <a:chExt cx="4289344" cy="1328212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F7A787C0-C77A-D008-80A8-C9215CD9C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73155" y="3577580"/>
              <a:ext cx="1256204" cy="1256204"/>
            </a:xfrm>
            <a:prstGeom prst="ellipse">
              <a:avLst/>
            </a:prstGeom>
            <a:noFill/>
            <a:ln w="127000">
              <a:solidFill>
                <a:srgbClr val="F1646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B71635-850B-640D-0DF2-0B2685FDD9BF}"/>
                </a:ext>
              </a:extLst>
            </p:cNvPr>
            <p:cNvSpPr txBox="1"/>
            <p:nvPr/>
          </p:nvSpPr>
          <p:spPr>
            <a:xfrm>
              <a:off x="7078299" y="3505572"/>
              <a:ext cx="1136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#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즐겨찾기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C01CD14-5E4E-A968-7CD9-E62F561DA4F0}"/>
                </a:ext>
              </a:extLst>
            </p:cNvPr>
            <p:cNvSpPr/>
            <p:nvPr/>
          </p:nvSpPr>
          <p:spPr>
            <a:xfrm>
              <a:off x="7048905" y="3938239"/>
              <a:ext cx="26135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즐겨찾기 기능을 통해 식재료 관련 레시피 즐겨찾기 카테고리에 등록 가능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81E3997-C83B-4140-948C-08DCD9556565}"/>
              </a:ext>
            </a:extLst>
          </p:cNvPr>
          <p:cNvGrpSpPr/>
          <p:nvPr/>
        </p:nvGrpSpPr>
        <p:grpSpPr>
          <a:xfrm>
            <a:off x="5533582" y="4181034"/>
            <a:ext cx="4181540" cy="1294830"/>
            <a:chOff x="5373155" y="3505572"/>
            <a:chExt cx="4289344" cy="1328212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578207F-230E-4568-8C2F-2381AA801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7" r="16727"/>
            <a:stretch/>
          </p:blipFill>
          <p:spPr bwMode="auto">
            <a:xfrm>
              <a:off x="5373155" y="3577580"/>
              <a:ext cx="1256204" cy="1256204"/>
            </a:xfrm>
            <a:prstGeom prst="ellipse">
              <a:avLst/>
            </a:prstGeom>
            <a:noFill/>
            <a:ln w="127000">
              <a:solidFill>
                <a:srgbClr val="F1646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B0C218-CB44-48FE-8286-A1496BD6EC9A}"/>
                </a:ext>
              </a:extLst>
            </p:cNvPr>
            <p:cNvSpPr txBox="1"/>
            <p:nvPr/>
          </p:nvSpPr>
          <p:spPr>
            <a:xfrm>
              <a:off x="7078299" y="3505572"/>
              <a:ext cx="1518045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#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식재료 등록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155501D-0A80-43DC-A9AA-1498834BC6D2}"/>
                </a:ext>
              </a:extLst>
            </p:cNvPr>
            <p:cNvSpPr/>
            <p:nvPr/>
          </p:nvSpPr>
          <p:spPr>
            <a:xfrm>
              <a:off x="7048905" y="3938239"/>
              <a:ext cx="2613594" cy="473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본인 냉장고에 있는 식재료를 </a:t>
              </a:r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어플에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등록할 수 있음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7" y="303"/>
            <a:ext cx="10160000" cy="5715000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4" name="TextBox 3"/>
          <p:cNvSpPr txBox="1"/>
          <p:nvPr/>
        </p:nvSpPr>
        <p:spPr>
          <a:xfrm>
            <a:off x="399480" y="85032"/>
            <a:ext cx="136768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Contents</a:t>
            </a:r>
          </a:p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목차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5064" y="128955"/>
            <a:ext cx="45719" cy="68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291" name="TextBox 290"/>
          <p:cNvSpPr txBox="1"/>
          <p:nvPr/>
        </p:nvSpPr>
        <p:spPr>
          <a:xfrm>
            <a:off x="256410" y="855914"/>
            <a:ext cx="317266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1. 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개발동기 및 목적</a:t>
            </a: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, 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필요성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1.1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추진과제의 개발 배경 및 목적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1.2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개발 대상 기술제품의 개요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1.3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개발 대상 기술제품의 중요성과 파급효과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1.4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국내외 기술과 시장 현황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258558" y="2371015"/>
            <a:ext cx="3395481" cy="30162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2. 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설계</a:t>
            </a:r>
          </a:p>
          <a:p>
            <a:pPr lvl="0">
              <a:defRPr/>
            </a:pPr>
            <a:r>
              <a:rPr lang="en-US" altLang="ko-KR" sz="14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</a:t>
            </a: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2.1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기술개발의 목표와 추진체계 팀 역할분담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2.1.1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팀원 소개 및 역할배정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2.1.2 JOB LIST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에 대한 일정관리</a:t>
            </a: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(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주간</a:t>
            </a: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) </a:t>
            </a:r>
            <a:r>
              <a:rPr lang="ko-KR" altLang="en-US" sz="1200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간트차트</a:t>
            </a:r>
            <a:endParaRPr lang="ko-KR" altLang="en-US" sz="12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lvl="0">
              <a:defRPr/>
            </a:pPr>
            <a:endParaRPr lang="en-US" altLang="ko-KR" sz="12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2.2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추진과제의 수행방법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2.2.1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추진과제의 개발 추진 과정 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2.2.2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시스템 구성도</a:t>
            </a: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,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개발 환경</a:t>
            </a: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(SW)</a:t>
            </a:r>
          </a:p>
          <a:p>
            <a:pPr lvl="0">
              <a:defRPr/>
            </a:pPr>
            <a:endParaRPr lang="en-US" altLang="ko-KR" sz="12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2.3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프로젝트 개발 내용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2.3.1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주요기능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2.3.2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개념설계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2.3.3 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상세설계 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</a:t>
            </a:r>
          </a:p>
        </p:txBody>
      </p:sp>
      <p:grpSp>
        <p:nvGrpSpPr>
          <p:cNvPr id="289" name="Group 2"/>
          <p:cNvGrpSpPr/>
          <p:nvPr/>
        </p:nvGrpSpPr>
        <p:grpSpPr>
          <a:xfrm>
            <a:off x="3868355" y="761912"/>
            <a:ext cx="3310013" cy="4759884"/>
            <a:chOff x="3890433" y="536569"/>
            <a:chExt cx="4998200" cy="5976349"/>
          </a:xfrm>
        </p:grpSpPr>
        <p:grpSp>
          <p:nvGrpSpPr>
            <p:cNvPr id="290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476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77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78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79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8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81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82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83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84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85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86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grpSp>
            <p:nvGrpSpPr>
              <p:cNvPr id="487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21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  <p:sp>
              <p:nvSpPr>
                <p:cNvPr id="522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</p:grpSp>
          <p:grpSp>
            <p:nvGrpSpPr>
              <p:cNvPr id="488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19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  <p:sp>
              <p:nvSpPr>
                <p:cNvPr id="520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</p:grpSp>
          <p:grpSp>
            <p:nvGrpSpPr>
              <p:cNvPr id="48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17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  <p:sp>
              <p:nvSpPr>
                <p:cNvPr id="518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</p:grpSp>
          <p:sp>
            <p:nvSpPr>
              <p:cNvPr id="490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91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92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93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94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95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9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97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498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grpSp>
            <p:nvGrpSpPr>
              <p:cNvPr id="499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51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  <p:sp>
              <p:nvSpPr>
                <p:cNvPr id="51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  <p:sp>
              <p:nvSpPr>
                <p:cNvPr id="51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  <p:sp>
              <p:nvSpPr>
                <p:cNvPr id="51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  <p:sp>
              <p:nvSpPr>
                <p:cNvPr id="51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</p:grpSp>
          <p:grpSp>
            <p:nvGrpSpPr>
              <p:cNvPr id="500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10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  <p:sp>
              <p:nvSpPr>
                <p:cNvPr id="511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</p:grpSp>
          <p:grpSp>
            <p:nvGrpSpPr>
              <p:cNvPr id="501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08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  <p:sp>
              <p:nvSpPr>
                <p:cNvPr id="509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/>
                </a:p>
              </p:txBody>
            </p:sp>
          </p:grpSp>
          <p:sp>
            <p:nvSpPr>
              <p:cNvPr id="502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50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504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50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506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507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</p:grpSp>
        <p:grpSp>
          <p:nvGrpSpPr>
            <p:cNvPr id="295" name="Group 4"/>
            <p:cNvGrpSpPr>
              <a:grpSpLocks noChangeAspect="1"/>
            </p:cNvGrpSpPr>
            <p:nvPr/>
          </p:nvGrpSpPr>
          <p:grpSpPr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66" name="Freeform 6"/>
              <p:cNvSpPr/>
              <p:nvPr/>
            </p:nvSpPr>
            <p:spPr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67" name="Freeform 7"/>
              <p:cNvSpPr>
                <a:spLocks noEditPoints="1"/>
              </p:cNvSpPr>
              <p:nvPr/>
            </p:nvSpPr>
            <p:spPr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68" name="Freeform 8"/>
              <p:cNvSpPr/>
              <p:nvPr/>
            </p:nvSpPr>
            <p:spPr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69" name="Freeform 9"/>
              <p:cNvSpPr/>
              <p:nvPr/>
            </p:nvSpPr>
            <p:spPr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70" name="Freeform 10"/>
              <p:cNvSpPr/>
              <p:nvPr/>
            </p:nvSpPr>
            <p:spPr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71" name="Freeform 11"/>
              <p:cNvSpPr/>
              <p:nvPr/>
            </p:nvSpPr>
            <p:spPr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72" name="Rectangle 12"/>
              <p:cNvSpPr>
                <a:spLocks noChangeArrowheads="1"/>
              </p:cNvSpPr>
              <p:nvPr/>
            </p:nvSpPr>
            <p:spPr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73" name="Freeform 13"/>
              <p:cNvSpPr/>
              <p:nvPr/>
            </p:nvSpPr>
            <p:spPr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74" name="Freeform 14"/>
              <p:cNvSpPr/>
              <p:nvPr/>
            </p:nvSpPr>
            <p:spPr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75" name="Freeform 15"/>
              <p:cNvSpPr/>
              <p:nvPr/>
            </p:nvSpPr>
            <p:spPr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296" name="Group 18"/>
            <p:cNvGrpSpPr>
              <a:grpSpLocks noChangeAspect="1"/>
            </p:cNvGrpSpPr>
            <p:nvPr/>
          </p:nvGrpSpPr>
          <p:grpSpPr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47" name="Freeform 20"/>
              <p:cNvSpPr/>
              <p:nvPr/>
            </p:nvSpPr>
            <p:spPr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48" name="Freeform 21"/>
              <p:cNvSpPr/>
              <p:nvPr/>
            </p:nvSpPr>
            <p:spPr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49" name="Freeform 22"/>
              <p:cNvSpPr/>
              <p:nvPr/>
            </p:nvSpPr>
            <p:spPr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0" name="Freeform 23"/>
              <p:cNvSpPr/>
              <p:nvPr/>
            </p:nvSpPr>
            <p:spPr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1" name="Freeform 24"/>
              <p:cNvSpPr/>
              <p:nvPr/>
            </p:nvSpPr>
            <p:spPr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2" name="Freeform 25"/>
              <p:cNvSpPr/>
              <p:nvPr/>
            </p:nvSpPr>
            <p:spPr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3" name="Freeform 26"/>
              <p:cNvSpPr/>
              <p:nvPr/>
            </p:nvSpPr>
            <p:spPr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4" name="Freeform 27"/>
              <p:cNvSpPr/>
              <p:nvPr/>
            </p:nvSpPr>
            <p:spPr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5" name="Freeform 28"/>
              <p:cNvSpPr/>
              <p:nvPr/>
            </p:nvSpPr>
            <p:spPr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6" name="Freeform 29"/>
              <p:cNvSpPr/>
              <p:nvPr/>
            </p:nvSpPr>
            <p:spPr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7" name="Freeform 30"/>
              <p:cNvSpPr/>
              <p:nvPr/>
            </p:nvSpPr>
            <p:spPr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8" name="Freeform 31"/>
              <p:cNvSpPr/>
              <p:nvPr/>
            </p:nvSpPr>
            <p:spPr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59" name="Freeform 32"/>
              <p:cNvSpPr/>
              <p:nvPr/>
            </p:nvSpPr>
            <p:spPr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60" name="Freeform 33"/>
              <p:cNvSpPr/>
              <p:nvPr/>
            </p:nvSpPr>
            <p:spPr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61" name="Freeform 34"/>
              <p:cNvSpPr/>
              <p:nvPr/>
            </p:nvSpPr>
            <p:spPr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62" name="Freeform 35"/>
              <p:cNvSpPr/>
              <p:nvPr/>
            </p:nvSpPr>
            <p:spPr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63" name="Freeform 36"/>
              <p:cNvSpPr/>
              <p:nvPr/>
            </p:nvSpPr>
            <p:spPr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64" name="Freeform 37"/>
              <p:cNvSpPr/>
              <p:nvPr/>
            </p:nvSpPr>
            <p:spPr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65" name="Freeform 38"/>
              <p:cNvSpPr/>
              <p:nvPr/>
            </p:nvSpPr>
            <p:spPr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297" name="Group 41"/>
            <p:cNvGrpSpPr>
              <a:grpSpLocks noChangeAspect="1"/>
            </p:cNvGrpSpPr>
            <p:nvPr/>
          </p:nvGrpSpPr>
          <p:grpSpPr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40" name="Freeform 43"/>
              <p:cNvSpPr/>
              <p:nvPr/>
            </p:nvSpPr>
            <p:spPr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41" name="Freeform 44"/>
              <p:cNvSpPr>
                <a:spLocks noEditPoints="1"/>
              </p:cNvSpPr>
              <p:nvPr/>
            </p:nvSpPr>
            <p:spPr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42" name="Freeform 45"/>
              <p:cNvSpPr/>
              <p:nvPr/>
            </p:nvSpPr>
            <p:spPr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43" name="Freeform 46"/>
              <p:cNvSpPr/>
              <p:nvPr/>
            </p:nvSpPr>
            <p:spPr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44" name="Freeform 47"/>
              <p:cNvSpPr>
                <a:spLocks noEditPoints="1"/>
              </p:cNvSpPr>
              <p:nvPr/>
            </p:nvSpPr>
            <p:spPr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45" name="Rectangle 48"/>
              <p:cNvSpPr>
                <a:spLocks noChangeArrowheads="1"/>
              </p:cNvSpPr>
              <p:nvPr/>
            </p:nvSpPr>
            <p:spPr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46" name="Freeform 49"/>
              <p:cNvSpPr/>
              <p:nvPr/>
            </p:nvSpPr>
            <p:spPr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298" name="Group 52"/>
            <p:cNvGrpSpPr>
              <a:grpSpLocks noChangeAspect="1"/>
            </p:cNvGrpSpPr>
            <p:nvPr/>
          </p:nvGrpSpPr>
          <p:grpSpPr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33" name="Freeform 54"/>
              <p:cNvSpPr/>
              <p:nvPr/>
            </p:nvSpPr>
            <p:spPr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34" name="Freeform 55"/>
              <p:cNvSpPr/>
              <p:nvPr/>
            </p:nvSpPr>
            <p:spPr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35" name="Freeform 56"/>
              <p:cNvSpPr/>
              <p:nvPr/>
            </p:nvSpPr>
            <p:spPr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36" name="Freeform 57"/>
              <p:cNvSpPr/>
              <p:nvPr/>
            </p:nvSpPr>
            <p:spPr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37" name="Freeform 58"/>
              <p:cNvSpPr/>
              <p:nvPr/>
            </p:nvSpPr>
            <p:spPr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38" name="Freeform 59"/>
              <p:cNvSpPr/>
              <p:nvPr/>
            </p:nvSpPr>
            <p:spPr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39" name="Freeform 60"/>
              <p:cNvSpPr/>
              <p:nvPr/>
            </p:nvSpPr>
            <p:spPr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299" name="Group 63"/>
            <p:cNvGrpSpPr>
              <a:grpSpLocks noChangeAspect="1"/>
            </p:cNvGrpSpPr>
            <p:nvPr/>
          </p:nvGrpSpPr>
          <p:grpSpPr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07" name="Freeform 65"/>
              <p:cNvSpPr/>
              <p:nvPr/>
            </p:nvSpPr>
            <p:spPr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08" name="Freeform 66"/>
              <p:cNvSpPr/>
              <p:nvPr/>
            </p:nvSpPr>
            <p:spPr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09" name="Rectangle 67"/>
              <p:cNvSpPr>
                <a:spLocks noChangeArrowheads="1"/>
              </p:cNvSpPr>
              <p:nvPr/>
            </p:nvSpPr>
            <p:spPr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0" name="Freeform 68"/>
              <p:cNvSpPr/>
              <p:nvPr/>
            </p:nvSpPr>
            <p:spPr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1" name="Freeform 69"/>
              <p:cNvSpPr/>
              <p:nvPr/>
            </p:nvSpPr>
            <p:spPr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2" name="Freeform 70"/>
              <p:cNvSpPr/>
              <p:nvPr/>
            </p:nvSpPr>
            <p:spPr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3" name="Freeform 71"/>
              <p:cNvSpPr/>
              <p:nvPr/>
            </p:nvSpPr>
            <p:spPr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4" name="Freeform 72"/>
              <p:cNvSpPr/>
              <p:nvPr/>
            </p:nvSpPr>
            <p:spPr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5" name="Freeform 73"/>
              <p:cNvSpPr/>
              <p:nvPr/>
            </p:nvSpPr>
            <p:spPr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6" name="Freeform 74"/>
              <p:cNvSpPr/>
              <p:nvPr/>
            </p:nvSpPr>
            <p:spPr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7" name="Freeform 75"/>
              <p:cNvSpPr/>
              <p:nvPr/>
            </p:nvSpPr>
            <p:spPr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8" name="Freeform 76"/>
              <p:cNvSpPr/>
              <p:nvPr/>
            </p:nvSpPr>
            <p:spPr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19" name="Freeform 77"/>
              <p:cNvSpPr/>
              <p:nvPr/>
            </p:nvSpPr>
            <p:spPr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0" name="Freeform 78"/>
              <p:cNvSpPr/>
              <p:nvPr/>
            </p:nvSpPr>
            <p:spPr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1" name="Rectangle 79"/>
              <p:cNvSpPr>
                <a:spLocks noChangeArrowheads="1"/>
              </p:cNvSpPr>
              <p:nvPr/>
            </p:nvSpPr>
            <p:spPr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2" name="Freeform 80"/>
              <p:cNvSpPr/>
              <p:nvPr/>
            </p:nvSpPr>
            <p:spPr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3" name="Freeform 81"/>
              <p:cNvSpPr/>
              <p:nvPr/>
            </p:nvSpPr>
            <p:spPr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4" name="Freeform 82"/>
              <p:cNvSpPr/>
              <p:nvPr/>
            </p:nvSpPr>
            <p:spPr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5" name="Freeform 83"/>
              <p:cNvSpPr/>
              <p:nvPr/>
            </p:nvSpPr>
            <p:spPr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6" name="Freeform 84"/>
              <p:cNvSpPr/>
              <p:nvPr/>
            </p:nvSpPr>
            <p:spPr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7" name="Freeform 85"/>
              <p:cNvSpPr/>
              <p:nvPr/>
            </p:nvSpPr>
            <p:spPr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8" name="Freeform 86"/>
              <p:cNvSpPr/>
              <p:nvPr/>
            </p:nvSpPr>
            <p:spPr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29" name="Freeform 87"/>
              <p:cNvSpPr/>
              <p:nvPr/>
            </p:nvSpPr>
            <p:spPr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30" name="Freeform 88"/>
              <p:cNvSpPr/>
              <p:nvPr/>
            </p:nvSpPr>
            <p:spPr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31" name="Freeform 89"/>
              <p:cNvSpPr/>
              <p:nvPr/>
            </p:nvSpPr>
            <p:spPr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32" name="Freeform 90"/>
              <p:cNvSpPr/>
              <p:nvPr/>
            </p:nvSpPr>
            <p:spPr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300" name="Group 93"/>
            <p:cNvGrpSpPr>
              <a:grpSpLocks noChangeAspect="1"/>
            </p:cNvGrpSpPr>
            <p:nvPr/>
          </p:nvGrpSpPr>
          <p:grpSpPr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382" name="Freeform 95"/>
              <p:cNvSpPr/>
              <p:nvPr/>
            </p:nvSpPr>
            <p:spPr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83" name="Freeform 96"/>
              <p:cNvSpPr/>
              <p:nvPr/>
            </p:nvSpPr>
            <p:spPr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84" name="Freeform 97"/>
              <p:cNvSpPr>
                <a:spLocks noEditPoints="1"/>
              </p:cNvSpPr>
              <p:nvPr/>
            </p:nvSpPr>
            <p:spPr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85" name="Freeform 98"/>
              <p:cNvSpPr/>
              <p:nvPr/>
            </p:nvSpPr>
            <p:spPr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86" name="Freeform 99"/>
              <p:cNvSpPr/>
              <p:nvPr/>
            </p:nvSpPr>
            <p:spPr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87" name="Rectangle 100"/>
              <p:cNvSpPr>
                <a:spLocks noChangeArrowheads="1"/>
              </p:cNvSpPr>
              <p:nvPr/>
            </p:nvSpPr>
            <p:spPr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88" name="Freeform 101"/>
              <p:cNvSpPr/>
              <p:nvPr/>
            </p:nvSpPr>
            <p:spPr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89" name="Freeform 102"/>
              <p:cNvSpPr/>
              <p:nvPr/>
            </p:nvSpPr>
            <p:spPr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0" name="Freeform 103"/>
              <p:cNvSpPr/>
              <p:nvPr/>
            </p:nvSpPr>
            <p:spPr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1" name="Freeform 104"/>
              <p:cNvSpPr/>
              <p:nvPr/>
            </p:nvSpPr>
            <p:spPr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2" name="Freeform 105"/>
              <p:cNvSpPr/>
              <p:nvPr/>
            </p:nvSpPr>
            <p:spPr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3" name="Freeform 106"/>
              <p:cNvSpPr/>
              <p:nvPr/>
            </p:nvSpPr>
            <p:spPr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4" name="Freeform 107"/>
              <p:cNvSpPr/>
              <p:nvPr/>
            </p:nvSpPr>
            <p:spPr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5" name="Freeform 108"/>
              <p:cNvSpPr/>
              <p:nvPr/>
            </p:nvSpPr>
            <p:spPr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6" name="Freeform 109"/>
              <p:cNvSpPr/>
              <p:nvPr/>
            </p:nvSpPr>
            <p:spPr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7" name="Freeform 110"/>
              <p:cNvSpPr>
                <a:spLocks noEditPoints="1"/>
              </p:cNvSpPr>
              <p:nvPr/>
            </p:nvSpPr>
            <p:spPr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8" name="Freeform 111"/>
              <p:cNvSpPr/>
              <p:nvPr/>
            </p:nvSpPr>
            <p:spPr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99" name="Freeform 112"/>
              <p:cNvSpPr>
                <a:spLocks noEditPoints="1"/>
              </p:cNvSpPr>
              <p:nvPr/>
            </p:nvSpPr>
            <p:spPr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00" name="Freeform 113"/>
              <p:cNvSpPr/>
              <p:nvPr/>
            </p:nvSpPr>
            <p:spPr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01" name="Freeform 114"/>
              <p:cNvSpPr/>
              <p:nvPr/>
            </p:nvSpPr>
            <p:spPr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02" name="Freeform 115"/>
              <p:cNvSpPr/>
              <p:nvPr/>
            </p:nvSpPr>
            <p:spPr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03" name="Freeform 116"/>
              <p:cNvSpPr/>
              <p:nvPr/>
            </p:nvSpPr>
            <p:spPr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04" name="Freeform 117"/>
              <p:cNvSpPr/>
              <p:nvPr/>
            </p:nvSpPr>
            <p:spPr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05" name="Freeform 118"/>
              <p:cNvSpPr/>
              <p:nvPr/>
            </p:nvSpPr>
            <p:spPr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406" name="Freeform 119"/>
              <p:cNvSpPr/>
              <p:nvPr/>
            </p:nvSpPr>
            <p:spPr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301" name="Group 142"/>
            <p:cNvGrpSpPr>
              <a:grpSpLocks noChangeAspect="1"/>
            </p:cNvGrpSpPr>
            <p:nvPr/>
          </p:nvGrpSpPr>
          <p:grpSpPr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7" name="Freeform 144"/>
              <p:cNvSpPr/>
              <p:nvPr/>
            </p:nvSpPr>
            <p:spPr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78" name="Freeform 145"/>
              <p:cNvSpPr/>
              <p:nvPr/>
            </p:nvSpPr>
            <p:spPr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79" name="Freeform 146"/>
              <p:cNvSpPr/>
              <p:nvPr/>
            </p:nvSpPr>
            <p:spPr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80" name="Freeform 147"/>
              <p:cNvSpPr/>
              <p:nvPr/>
            </p:nvSpPr>
            <p:spPr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81" name="Freeform 148"/>
              <p:cNvSpPr/>
              <p:nvPr/>
            </p:nvSpPr>
            <p:spPr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302" name="Group 151"/>
            <p:cNvGrpSpPr>
              <a:grpSpLocks noChangeAspect="1"/>
            </p:cNvGrpSpPr>
            <p:nvPr/>
          </p:nvGrpSpPr>
          <p:grpSpPr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8" name="Freeform 153"/>
              <p:cNvSpPr/>
              <p:nvPr/>
            </p:nvSpPr>
            <p:spPr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69" name="Freeform 154"/>
              <p:cNvSpPr/>
              <p:nvPr/>
            </p:nvSpPr>
            <p:spPr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70" name="Freeform 155"/>
              <p:cNvSpPr/>
              <p:nvPr/>
            </p:nvSpPr>
            <p:spPr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71" name="Freeform 156"/>
              <p:cNvSpPr/>
              <p:nvPr/>
            </p:nvSpPr>
            <p:spPr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72" name="Freeform 157"/>
              <p:cNvSpPr/>
              <p:nvPr/>
            </p:nvSpPr>
            <p:spPr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73" name="Freeform 158"/>
              <p:cNvSpPr/>
              <p:nvPr/>
            </p:nvSpPr>
            <p:spPr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74" name="Freeform 159"/>
              <p:cNvSpPr/>
              <p:nvPr/>
            </p:nvSpPr>
            <p:spPr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75" name="Freeform 160"/>
              <p:cNvSpPr/>
              <p:nvPr/>
            </p:nvSpPr>
            <p:spPr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76" name="Freeform 161"/>
              <p:cNvSpPr/>
              <p:nvPr/>
            </p:nvSpPr>
            <p:spPr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303" name="Group 164"/>
            <p:cNvGrpSpPr>
              <a:grpSpLocks noChangeAspect="1"/>
            </p:cNvGrpSpPr>
            <p:nvPr/>
          </p:nvGrpSpPr>
          <p:grpSpPr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6" name="Freeform 166"/>
              <p:cNvSpPr/>
              <p:nvPr/>
            </p:nvSpPr>
            <p:spPr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57" name="Freeform 167"/>
              <p:cNvSpPr/>
              <p:nvPr/>
            </p:nvSpPr>
            <p:spPr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58" name="Freeform 168"/>
              <p:cNvSpPr/>
              <p:nvPr/>
            </p:nvSpPr>
            <p:spPr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59" name="Freeform 169"/>
              <p:cNvSpPr/>
              <p:nvPr/>
            </p:nvSpPr>
            <p:spPr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60" name="Freeform 170"/>
              <p:cNvSpPr/>
              <p:nvPr/>
            </p:nvSpPr>
            <p:spPr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61" name="Freeform 171"/>
              <p:cNvSpPr/>
              <p:nvPr/>
            </p:nvSpPr>
            <p:spPr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62" name="Freeform 172"/>
              <p:cNvSpPr/>
              <p:nvPr/>
            </p:nvSpPr>
            <p:spPr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63" name="Freeform 173"/>
              <p:cNvSpPr/>
              <p:nvPr/>
            </p:nvSpPr>
            <p:spPr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64" name="Freeform 174"/>
              <p:cNvSpPr/>
              <p:nvPr/>
            </p:nvSpPr>
            <p:spPr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65" name="Freeform 175"/>
              <p:cNvSpPr/>
              <p:nvPr/>
            </p:nvSpPr>
            <p:spPr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66" name="Freeform 176"/>
              <p:cNvSpPr/>
              <p:nvPr/>
            </p:nvSpPr>
            <p:spPr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67" name="Freeform 177"/>
              <p:cNvSpPr/>
              <p:nvPr/>
            </p:nvSpPr>
            <p:spPr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304" name="Group 180"/>
            <p:cNvGrpSpPr>
              <a:grpSpLocks noChangeAspect="1"/>
            </p:cNvGrpSpPr>
            <p:nvPr/>
          </p:nvGrpSpPr>
          <p:grpSpPr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3" name="Freeform 182"/>
              <p:cNvSpPr/>
              <p:nvPr/>
            </p:nvSpPr>
            <p:spPr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44" name="Freeform 183"/>
              <p:cNvSpPr/>
              <p:nvPr/>
            </p:nvSpPr>
            <p:spPr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45" name="Freeform 184"/>
              <p:cNvSpPr/>
              <p:nvPr/>
            </p:nvSpPr>
            <p:spPr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46" name="Freeform 185"/>
              <p:cNvSpPr/>
              <p:nvPr/>
            </p:nvSpPr>
            <p:spPr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47" name="Freeform 186"/>
              <p:cNvSpPr/>
              <p:nvPr/>
            </p:nvSpPr>
            <p:spPr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48" name="Freeform 187"/>
              <p:cNvSpPr/>
              <p:nvPr/>
            </p:nvSpPr>
            <p:spPr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49" name="Freeform 188"/>
              <p:cNvSpPr/>
              <p:nvPr/>
            </p:nvSpPr>
            <p:spPr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50" name="Freeform 189"/>
              <p:cNvSpPr/>
              <p:nvPr/>
            </p:nvSpPr>
            <p:spPr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51" name="Freeform 190"/>
              <p:cNvSpPr/>
              <p:nvPr/>
            </p:nvSpPr>
            <p:spPr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52" name="Freeform 191"/>
              <p:cNvSpPr/>
              <p:nvPr/>
            </p:nvSpPr>
            <p:spPr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53" name="Freeform 192"/>
              <p:cNvSpPr/>
              <p:nvPr/>
            </p:nvSpPr>
            <p:spPr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54" name="Freeform 193"/>
              <p:cNvSpPr/>
              <p:nvPr/>
            </p:nvSpPr>
            <p:spPr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55" name="Freeform 194"/>
              <p:cNvSpPr/>
              <p:nvPr/>
            </p:nvSpPr>
            <p:spPr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305" name="Group 261"/>
            <p:cNvGrpSpPr>
              <a:grpSpLocks noChangeAspect="1"/>
            </p:cNvGrpSpPr>
            <p:nvPr/>
          </p:nvGrpSpPr>
          <p:grpSpPr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/>
              <p:nvPr/>
            </p:nvSpPr>
            <p:spPr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33" name="Freeform 265"/>
              <p:cNvSpPr/>
              <p:nvPr/>
            </p:nvSpPr>
            <p:spPr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34" name="Freeform 266"/>
              <p:cNvSpPr/>
              <p:nvPr/>
            </p:nvSpPr>
            <p:spPr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36" name="Freeform 268"/>
              <p:cNvSpPr/>
              <p:nvPr/>
            </p:nvSpPr>
            <p:spPr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38" name="Freeform 270"/>
              <p:cNvSpPr/>
              <p:nvPr/>
            </p:nvSpPr>
            <p:spPr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39" name="Freeform 271"/>
              <p:cNvSpPr/>
              <p:nvPr/>
            </p:nvSpPr>
            <p:spPr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40" name="Freeform 272"/>
              <p:cNvSpPr/>
              <p:nvPr/>
            </p:nvSpPr>
            <p:spPr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41" name="Freeform 273"/>
              <p:cNvSpPr/>
              <p:nvPr/>
            </p:nvSpPr>
            <p:spPr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42" name="Freeform 274"/>
              <p:cNvSpPr/>
              <p:nvPr/>
            </p:nvSpPr>
            <p:spPr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306" name="Group 277"/>
            <p:cNvGrpSpPr>
              <a:grpSpLocks noChangeAspect="1"/>
            </p:cNvGrpSpPr>
            <p:nvPr/>
          </p:nvGrpSpPr>
          <p:grpSpPr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5" name="Freeform 279"/>
              <p:cNvSpPr/>
              <p:nvPr/>
            </p:nvSpPr>
            <p:spPr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16" name="Rectangle 280"/>
              <p:cNvSpPr>
                <a:spLocks noChangeArrowheads="1"/>
              </p:cNvSpPr>
              <p:nvPr/>
            </p:nvSpPr>
            <p:spPr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17" name="Freeform 281"/>
              <p:cNvSpPr/>
              <p:nvPr/>
            </p:nvSpPr>
            <p:spPr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18" name="Freeform 282"/>
              <p:cNvSpPr>
                <a:spLocks noEditPoints="1"/>
              </p:cNvSpPr>
              <p:nvPr/>
            </p:nvSpPr>
            <p:spPr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19" name="Freeform 283"/>
              <p:cNvSpPr>
                <a:spLocks noEditPoints="1"/>
              </p:cNvSpPr>
              <p:nvPr/>
            </p:nvSpPr>
            <p:spPr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0" name="Freeform 284"/>
              <p:cNvSpPr/>
              <p:nvPr/>
            </p:nvSpPr>
            <p:spPr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1" name="Freeform 285"/>
              <p:cNvSpPr/>
              <p:nvPr/>
            </p:nvSpPr>
            <p:spPr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2" name="Freeform 286"/>
              <p:cNvSpPr/>
              <p:nvPr/>
            </p:nvSpPr>
            <p:spPr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3" name="Freeform 287"/>
              <p:cNvSpPr/>
              <p:nvPr/>
            </p:nvSpPr>
            <p:spPr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4" name="Freeform 288"/>
              <p:cNvSpPr/>
              <p:nvPr/>
            </p:nvSpPr>
            <p:spPr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5" name="Freeform 289"/>
              <p:cNvSpPr/>
              <p:nvPr/>
            </p:nvSpPr>
            <p:spPr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6" name="Freeform 290"/>
              <p:cNvSpPr/>
              <p:nvPr/>
            </p:nvSpPr>
            <p:spPr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7" name="Freeform 291"/>
              <p:cNvSpPr/>
              <p:nvPr/>
            </p:nvSpPr>
            <p:spPr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8" name="Freeform 292"/>
              <p:cNvSpPr/>
              <p:nvPr/>
            </p:nvSpPr>
            <p:spPr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29" name="Freeform 293"/>
              <p:cNvSpPr/>
              <p:nvPr/>
            </p:nvSpPr>
            <p:spPr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  <p:sp>
            <p:nvSpPr>
              <p:cNvPr id="330" name="Freeform 294"/>
              <p:cNvSpPr/>
              <p:nvPr/>
            </p:nvSpPr>
            <p:spPr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01600" tIns="50800" rIns="101600" bIns="5080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2000"/>
              </a:p>
            </p:txBody>
          </p:sp>
        </p:grpSp>
        <p:grpSp>
          <p:nvGrpSpPr>
            <p:cNvPr id="307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312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313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314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</p:grpSp>
      </p:grpSp>
      <p:sp>
        <p:nvSpPr>
          <p:cNvPr id="525" name="TextBox 524"/>
          <p:cNvSpPr txBox="1"/>
          <p:nvPr/>
        </p:nvSpPr>
        <p:spPr>
          <a:xfrm>
            <a:off x="7404899" y="880768"/>
            <a:ext cx="160011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3.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과제의 기술 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3.1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기술의 차별성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3.2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주요 특징</a:t>
            </a:r>
            <a:endParaRPr lang="en-US" altLang="ko-KR" sz="12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526" name="TextBox 525"/>
          <p:cNvSpPr txBox="1"/>
          <p:nvPr/>
        </p:nvSpPr>
        <p:spPr>
          <a:xfrm>
            <a:off x="7428217" y="2120852"/>
            <a:ext cx="227658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4.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기대효과 및 활용방안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4.1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기대효과</a:t>
            </a:r>
          </a:p>
          <a:p>
            <a:pPr lvl="0">
              <a:defRPr/>
            </a:pPr>
            <a:r>
              <a:rPr lang="en-US" altLang="ko-KR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4.2 </a:t>
            </a:r>
            <a:r>
              <a:rPr lang="ko-KR" altLang="en-US" sz="1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개발 활용방안</a:t>
            </a:r>
            <a:endParaRPr lang="en-US" altLang="ko-KR" sz="12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527" name="TextBox 526"/>
          <p:cNvSpPr txBox="1"/>
          <p:nvPr/>
        </p:nvSpPr>
        <p:spPr>
          <a:xfrm>
            <a:off x="7450519" y="3157428"/>
            <a:ext cx="16995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5.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향후 개발 계획</a:t>
            </a:r>
          </a:p>
          <a:p>
            <a:pPr lvl="0">
              <a:defRPr/>
            </a:pPr>
            <a:r>
              <a:rPr lang="en-US" altLang="ko-KR" sz="12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</a:t>
            </a:r>
          </a:p>
        </p:txBody>
      </p:sp>
      <p:sp>
        <p:nvSpPr>
          <p:cNvPr id="528" name="TextBox 527"/>
          <p:cNvSpPr txBox="1"/>
          <p:nvPr/>
        </p:nvSpPr>
        <p:spPr>
          <a:xfrm>
            <a:off x="7470894" y="3940328"/>
            <a:ext cx="119936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6. 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참고자료</a:t>
            </a:r>
          </a:p>
          <a:p>
            <a:pPr lvl="0">
              <a:defRPr/>
            </a:pPr>
            <a:r>
              <a:rPr lang="en-US" altLang="ko-KR" sz="12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2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  <a:cs typeface="Arial Unicode MS" panose="020B0604020202020204" pitchFamily="50" charset="-127"/>
              </a:rPr>
              <a:t>2.  </a:t>
            </a:r>
            <a:r>
              <a:rPr lang="ko-KR" altLang="en-US" sz="2000" b="1" spc="-2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itchFamily="2" charset="-127"/>
                <a:ea typeface="나눔고딕" pitchFamily="2" charset="-127"/>
                <a:cs typeface="Arial Unicode MS" panose="020B0604020202020204" pitchFamily="50" charset="-127"/>
              </a:rPr>
              <a:t>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4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     </a:t>
            </a:r>
            <a:r>
              <a:rPr lang="en-US" altLang="ko-KR" sz="1400" spc="-14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2.3.2  </a:t>
            </a:r>
            <a:r>
              <a:rPr lang="ko-KR" altLang="en-US" sz="1400" spc="-14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개념설계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025" name="_x462719552">
            <a:extLst>
              <a:ext uri="{FF2B5EF4-FFF2-40B4-BE49-F238E27FC236}">
                <a16:creationId xmlns:a16="http://schemas.microsoft.com/office/drawing/2014/main" id="{3E7C9913-6E43-AF45-A6DA-19C6D485E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71" y="1192579"/>
            <a:ext cx="5003899" cy="4095279"/>
          </a:xfrm>
          <a:prstGeom prst="rect">
            <a:avLst/>
          </a:prstGeom>
          <a:noFill/>
          <a:ln w="28575">
            <a:solidFill>
              <a:srgbClr val="FF7D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62754832">
            <a:extLst>
              <a:ext uri="{FF2B5EF4-FFF2-40B4-BE49-F238E27FC236}">
                <a16:creationId xmlns:a16="http://schemas.microsoft.com/office/drawing/2014/main" id="{1D8B7381-4B19-6312-9D41-BB346BA3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27" y="1192579"/>
            <a:ext cx="4219765" cy="4095279"/>
          </a:xfrm>
          <a:prstGeom prst="rect">
            <a:avLst/>
          </a:prstGeom>
          <a:noFill/>
          <a:ln w="28575">
            <a:solidFill>
              <a:srgbClr val="FF7D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5DE352-DACB-88C7-365C-B48D896C1E0F}"/>
              </a:ext>
            </a:extLst>
          </p:cNvPr>
          <p:cNvSpPr txBox="1"/>
          <p:nvPr/>
        </p:nvSpPr>
        <p:spPr>
          <a:xfrm>
            <a:off x="4431928" y="5343705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&lt;</a:t>
            </a:r>
            <a:r>
              <a:rPr lang="ko-KR" altLang="en-US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식재료 관련 </a:t>
            </a:r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DB </a:t>
            </a:r>
            <a:r>
              <a:rPr lang="ko-KR" altLang="en-US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테이블 </a:t>
            </a:r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&gt;</a:t>
            </a:r>
            <a:endParaRPr lang="ko-KR" altLang="en-US" sz="1200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78B9B57-A3A3-F39C-ECA3-87914E8B8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6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62762032">
            <a:extLst>
              <a:ext uri="{FF2B5EF4-FFF2-40B4-BE49-F238E27FC236}">
                <a16:creationId xmlns:a16="http://schemas.microsoft.com/office/drawing/2014/main" id="{0043C65F-D1EF-B7F0-7C82-C2063CD2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01" y="668173"/>
            <a:ext cx="4058737" cy="4675532"/>
          </a:xfrm>
          <a:prstGeom prst="rect">
            <a:avLst/>
          </a:prstGeom>
          <a:noFill/>
          <a:ln w="28575">
            <a:solidFill>
              <a:srgbClr val="FF7D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43EBE20-8F62-8D2F-7D87-41EFEA7B80C5}"/>
              </a:ext>
            </a:extLst>
          </p:cNvPr>
          <p:cNvGrpSpPr/>
          <p:nvPr/>
        </p:nvGrpSpPr>
        <p:grpSpPr>
          <a:xfrm>
            <a:off x="2487712" y="1722693"/>
            <a:ext cx="4944933" cy="2016224"/>
            <a:chOff x="2487712" y="1722693"/>
            <a:chExt cx="4944933" cy="201622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9495785-896A-28CB-0697-495056177624}"/>
                </a:ext>
              </a:extLst>
            </p:cNvPr>
            <p:cNvSpPr/>
            <p:nvPr/>
          </p:nvSpPr>
          <p:spPr>
            <a:xfrm>
              <a:off x="2487712" y="1722693"/>
              <a:ext cx="4756426" cy="2016224"/>
            </a:xfrm>
            <a:prstGeom prst="roundRect">
              <a:avLst>
                <a:gd name="adj" fmla="val 15192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197B097-5FF6-4B60-D4F1-789AF65D39D4}"/>
                </a:ext>
              </a:extLst>
            </p:cNvPr>
            <p:cNvSpPr/>
            <p:nvPr/>
          </p:nvSpPr>
          <p:spPr>
            <a:xfrm>
              <a:off x="2996893" y="1933666"/>
              <a:ext cx="4435752" cy="1480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음식 데이터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537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개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재료 데이터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: 6104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개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레시피 데이터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: 3022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개 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340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011815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시작화면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607F9-9FDD-72E4-A0A2-2DA4868E30BF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3963875" y="1064469"/>
            <a:chExt cx="2232248" cy="450234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5BE1607-0241-3991-421E-56C92A0E886C}"/>
                </a:ext>
              </a:extLst>
            </p:cNvPr>
            <p:cNvGrpSpPr/>
            <p:nvPr/>
          </p:nvGrpSpPr>
          <p:grpSpPr>
            <a:xfrm>
              <a:off x="3963875" y="1064469"/>
              <a:ext cx="2232248" cy="4502348"/>
              <a:chOff x="3963875" y="1064469"/>
              <a:chExt cx="2232248" cy="4502348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A8834198-2B47-4B72-9F8E-9C2F07256A18}"/>
                  </a:ext>
                </a:extLst>
              </p:cNvPr>
              <p:cNvGrpSpPr/>
              <p:nvPr/>
            </p:nvGrpSpPr>
            <p:grpSpPr>
              <a:xfrm>
                <a:off x="3963875" y="1064469"/>
                <a:ext cx="2232248" cy="4502348"/>
                <a:chOff x="1129122" y="1383638"/>
                <a:chExt cx="2593390" cy="4748947"/>
              </a:xfrm>
            </p:grpSpPr>
            <p:sp>
              <p:nvSpPr>
                <p:cNvPr id="105" name="모서리가 둥근 직사각형 76">
                  <a:extLst>
                    <a:ext uri="{FF2B5EF4-FFF2-40B4-BE49-F238E27FC236}">
                      <a16:creationId xmlns:a16="http://schemas.microsoft.com/office/drawing/2014/main" id="{57047591-7170-4E5F-B893-319D99E6AF05}"/>
                    </a:ext>
                  </a:extLst>
                </p:cNvPr>
                <p:cNvSpPr/>
                <p:nvPr/>
              </p:nvSpPr>
              <p:spPr>
                <a:xfrm>
                  <a:off x="1154522" y="1412240"/>
                  <a:ext cx="2567990" cy="4720345"/>
                </a:xfrm>
                <a:prstGeom prst="roundRect">
                  <a:avLst>
                    <a:gd name="adj" fmla="val 1206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77">
                  <a:extLst>
                    <a:ext uri="{FF2B5EF4-FFF2-40B4-BE49-F238E27FC236}">
                      <a16:creationId xmlns:a16="http://schemas.microsoft.com/office/drawing/2014/main" id="{8E810CDB-0972-4F59-813A-E46DC28CBB9E}"/>
                    </a:ext>
                  </a:extLst>
                </p:cNvPr>
                <p:cNvSpPr/>
                <p:nvPr/>
              </p:nvSpPr>
              <p:spPr>
                <a:xfrm>
                  <a:off x="2172888" y="1581530"/>
                  <a:ext cx="483985" cy="5481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C23312DC-FAD8-47D8-B521-56CA0EC6D11D}"/>
                    </a:ext>
                  </a:extLst>
                </p:cNvPr>
                <p:cNvSpPr/>
                <p:nvPr/>
              </p:nvSpPr>
              <p:spPr>
                <a:xfrm>
                  <a:off x="2710685" y="1572931"/>
                  <a:ext cx="72008" cy="7200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79">
                  <a:extLst>
                    <a:ext uri="{FF2B5EF4-FFF2-40B4-BE49-F238E27FC236}">
                      <a16:creationId xmlns:a16="http://schemas.microsoft.com/office/drawing/2014/main" id="{F6644B12-0DFA-4167-84AA-9C940470FD3F}"/>
                    </a:ext>
                  </a:extLst>
                </p:cNvPr>
                <p:cNvSpPr/>
                <p:nvPr/>
              </p:nvSpPr>
              <p:spPr>
                <a:xfrm>
                  <a:off x="2224257" y="5863099"/>
                  <a:ext cx="428521" cy="149871"/>
                </a:xfrm>
                <a:prstGeom prst="roundRect">
                  <a:avLst>
                    <a:gd name="adj" fmla="val 29046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모서리가 둥근 직사각형 82">
                  <a:extLst>
                    <a:ext uri="{FF2B5EF4-FFF2-40B4-BE49-F238E27FC236}">
                      <a16:creationId xmlns:a16="http://schemas.microsoft.com/office/drawing/2014/main" id="{02C83549-9B98-4671-8553-1B7DC5495B32}"/>
                    </a:ext>
                  </a:extLst>
                </p:cNvPr>
                <p:cNvSpPr/>
                <p:nvPr/>
              </p:nvSpPr>
              <p:spPr>
                <a:xfrm>
                  <a:off x="2987941" y="1383638"/>
                  <a:ext cx="336552" cy="724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모서리가 둥근 직사각형 83">
                  <a:extLst>
                    <a:ext uri="{FF2B5EF4-FFF2-40B4-BE49-F238E27FC236}">
                      <a16:creationId xmlns:a16="http://schemas.microsoft.com/office/drawing/2014/main" id="{EBDAC604-A349-428E-BE05-0B9D4BE90EB9}"/>
                    </a:ext>
                  </a:extLst>
                </p:cNvPr>
                <p:cNvSpPr/>
                <p:nvPr/>
              </p:nvSpPr>
              <p:spPr>
                <a:xfrm rot="16200000">
                  <a:off x="1009091" y="2072752"/>
                  <a:ext cx="305956" cy="6589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84">
                  <a:extLst>
                    <a:ext uri="{FF2B5EF4-FFF2-40B4-BE49-F238E27FC236}">
                      <a16:creationId xmlns:a16="http://schemas.microsoft.com/office/drawing/2014/main" id="{2CFA9E66-1251-4561-816F-FE82FE119FAD}"/>
                    </a:ext>
                  </a:extLst>
                </p:cNvPr>
                <p:cNvSpPr/>
                <p:nvPr/>
              </p:nvSpPr>
              <p:spPr>
                <a:xfrm rot="16200000">
                  <a:off x="1057582" y="2563778"/>
                  <a:ext cx="208975" cy="6589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85">
                  <a:extLst>
                    <a:ext uri="{FF2B5EF4-FFF2-40B4-BE49-F238E27FC236}">
                      <a16:creationId xmlns:a16="http://schemas.microsoft.com/office/drawing/2014/main" id="{94773E03-5AFF-41F0-A072-B45D93955AD7}"/>
                    </a:ext>
                  </a:extLst>
                </p:cNvPr>
                <p:cNvSpPr/>
                <p:nvPr/>
              </p:nvSpPr>
              <p:spPr>
                <a:xfrm rot="16200000">
                  <a:off x="1057582" y="2929040"/>
                  <a:ext cx="208975" cy="6589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E4578BC6-658A-E4A0-66AA-2B0507BD7CF0}"/>
                  </a:ext>
                </a:extLst>
              </p:cNvPr>
              <p:cNvSpPr/>
              <p:nvPr/>
            </p:nvSpPr>
            <p:spPr>
              <a:xfrm>
                <a:off x="4130070" y="1230413"/>
                <a:ext cx="1941337" cy="4221801"/>
              </a:xfrm>
              <a:prstGeom prst="roundRect">
                <a:avLst>
                  <a:gd name="adj" fmla="val 8511"/>
                </a:avLst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0ECEC7-C7FB-C311-CEAD-CB384D8DF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8981" y="1232155"/>
              <a:ext cx="1952307" cy="4230000"/>
            </a:xfrm>
            <a:prstGeom prst="rect">
              <a:avLst/>
            </a:prstGeom>
          </p:spPr>
        </p:pic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577AD9C-E3A4-DCF8-8018-FFB7BCC5FC78}"/>
              </a:ext>
            </a:extLst>
          </p:cNvPr>
          <p:cNvSpPr/>
          <p:nvPr/>
        </p:nvSpPr>
        <p:spPr>
          <a:xfrm>
            <a:off x="4163837" y="2139669"/>
            <a:ext cx="412107" cy="520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24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8F0BC5-2944-10EA-FA94-6686B5A2306D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3963875" y="1064469"/>
            <a:chExt cx="2232248" cy="450234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5BE1607-0241-3991-421E-56C92A0E886C}"/>
                </a:ext>
              </a:extLst>
            </p:cNvPr>
            <p:cNvGrpSpPr/>
            <p:nvPr/>
          </p:nvGrpSpPr>
          <p:grpSpPr>
            <a:xfrm>
              <a:off x="3963875" y="1064469"/>
              <a:ext cx="2232248" cy="4502348"/>
              <a:chOff x="3963875" y="1064469"/>
              <a:chExt cx="2232248" cy="4502348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A8834198-2B47-4B72-9F8E-9C2F07256A18}"/>
                  </a:ext>
                </a:extLst>
              </p:cNvPr>
              <p:cNvGrpSpPr/>
              <p:nvPr/>
            </p:nvGrpSpPr>
            <p:grpSpPr>
              <a:xfrm>
                <a:off x="3963875" y="1064469"/>
                <a:ext cx="2232248" cy="4502348"/>
                <a:chOff x="1129122" y="1383638"/>
                <a:chExt cx="2593390" cy="4748947"/>
              </a:xfrm>
            </p:grpSpPr>
            <p:sp>
              <p:nvSpPr>
                <p:cNvPr id="105" name="모서리가 둥근 직사각형 76">
                  <a:extLst>
                    <a:ext uri="{FF2B5EF4-FFF2-40B4-BE49-F238E27FC236}">
                      <a16:creationId xmlns:a16="http://schemas.microsoft.com/office/drawing/2014/main" id="{57047591-7170-4E5F-B893-319D99E6AF05}"/>
                    </a:ext>
                  </a:extLst>
                </p:cNvPr>
                <p:cNvSpPr/>
                <p:nvPr/>
              </p:nvSpPr>
              <p:spPr>
                <a:xfrm>
                  <a:off x="1154522" y="1412240"/>
                  <a:ext cx="2567990" cy="4720345"/>
                </a:xfrm>
                <a:prstGeom prst="roundRect">
                  <a:avLst>
                    <a:gd name="adj" fmla="val 1206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77">
                  <a:extLst>
                    <a:ext uri="{FF2B5EF4-FFF2-40B4-BE49-F238E27FC236}">
                      <a16:creationId xmlns:a16="http://schemas.microsoft.com/office/drawing/2014/main" id="{8E810CDB-0972-4F59-813A-E46DC28CBB9E}"/>
                    </a:ext>
                  </a:extLst>
                </p:cNvPr>
                <p:cNvSpPr/>
                <p:nvPr/>
              </p:nvSpPr>
              <p:spPr>
                <a:xfrm>
                  <a:off x="2172888" y="1581530"/>
                  <a:ext cx="483985" cy="5481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C23312DC-FAD8-47D8-B521-56CA0EC6D11D}"/>
                    </a:ext>
                  </a:extLst>
                </p:cNvPr>
                <p:cNvSpPr/>
                <p:nvPr/>
              </p:nvSpPr>
              <p:spPr>
                <a:xfrm>
                  <a:off x="2710685" y="1572931"/>
                  <a:ext cx="72008" cy="7200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79">
                  <a:extLst>
                    <a:ext uri="{FF2B5EF4-FFF2-40B4-BE49-F238E27FC236}">
                      <a16:creationId xmlns:a16="http://schemas.microsoft.com/office/drawing/2014/main" id="{F6644B12-0DFA-4167-84AA-9C940470FD3F}"/>
                    </a:ext>
                  </a:extLst>
                </p:cNvPr>
                <p:cNvSpPr/>
                <p:nvPr/>
              </p:nvSpPr>
              <p:spPr>
                <a:xfrm>
                  <a:off x="2224257" y="5863099"/>
                  <a:ext cx="428521" cy="149871"/>
                </a:xfrm>
                <a:prstGeom prst="roundRect">
                  <a:avLst>
                    <a:gd name="adj" fmla="val 29046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모서리가 둥근 직사각형 82">
                  <a:extLst>
                    <a:ext uri="{FF2B5EF4-FFF2-40B4-BE49-F238E27FC236}">
                      <a16:creationId xmlns:a16="http://schemas.microsoft.com/office/drawing/2014/main" id="{02C83549-9B98-4671-8553-1B7DC5495B32}"/>
                    </a:ext>
                  </a:extLst>
                </p:cNvPr>
                <p:cNvSpPr/>
                <p:nvPr/>
              </p:nvSpPr>
              <p:spPr>
                <a:xfrm>
                  <a:off x="2987941" y="1383638"/>
                  <a:ext cx="336552" cy="724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모서리가 둥근 직사각형 83">
                  <a:extLst>
                    <a:ext uri="{FF2B5EF4-FFF2-40B4-BE49-F238E27FC236}">
                      <a16:creationId xmlns:a16="http://schemas.microsoft.com/office/drawing/2014/main" id="{EBDAC604-A349-428E-BE05-0B9D4BE90EB9}"/>
                    </a:ext>
                  </a:extLst>
                </p:cNvPr>
                <p:cNvSpPr/>
                <p:nvPr/>
              </p:nvSpPr>
              <p:spPr>
                <a:xfrm rot="16200000">
                  <a:off x="1009091" y="2072752"/>
                  <a:ext cx="305956" cy="6589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84">
                  <a:extLst>
                    <a:ext uri="{FF2B5EF4-FFF2-40B4-BE49-F238E27FC236}">
                      <a16:creationId xmlns:a16="http://schemas.microsoft.com/office/drawing/2014/main" id="{2CFA9E66-1251-4561-816F-FE82FE119FAD}"/>
                    </a:ext>
                  </a:extLst>
                </p:cNvPr>
                <p:cNvSpPr/>
                <p:nvPr/>
              </p:nvSpPr>
              <p:spPr>
                <a:xfrm rot="16200000">
                  <a:off x="1057582" y="2563778"/>
                  <a:ext cx="208975" cy="6589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85">
                  <a:extLst>
                    <a:ext uri="{FF2B5EF4-FFF2-40B4-BE49-F238E27FC236}">
                      <a16:creationId xmlns:a16="http://schemas.microsoft.com/office/drawing/2014/main" id="{94773E03-5AFF-41F0-A072-B45D93955AD7}"/>
                    </a:ext>
                  </a:extLst>
                </p:cNvPr>
                <p:cNvSpPr/>
                <p:nvPr/>
              </p:nvSpPr>
              <p:spPr>
                <a:xfrm rot="16200000">
                  <a:off x="1057582" y="2929040"/>
                  <a:ext cx="208975" cy="6589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79C1C52-19B3-7AF4-606E-62BF76AFFFC5}"/>
                  </a:ext>
                </a:extLst>
              </p:cNvPr>
              <p:cNvGrpSpPr/>
              <p:nvPr/>
            </p:nvGrpSpPr>
            <p:grpSpPr>
              <a:xfrm>
                <a:off x="4130070" y="1230413"/>
                <a:ext cx="1941337" cy="4229270"/>
                <a:chOff x="4889619" y="1407732"/>
                <a:chExt cx="1803026" cy="3906557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E4578BC6-658A-E4A0-66AA-2B0507BD7CF0}"/>
                    </a:ext>
                  </a:extLst>
                </p:cNvPr>
                <p:cNvSpPr/>
                <p:nvPr/>
              </p:nvSpPr>
              <p:spPr>
                <a:xfrm>
                  <a:off x="4889619" y="1407732"/>
                  <a:ext cx="1803026" cy="3899658"/>
                </a:xfrm>
                <a:prstGeom prst="roundRect">
                  <a:avLst>
                    <a:gd name="adj" fmla="val 8511"/>
                  </a:avLst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95C7494D-B4CD-AED8-B495-6FA9018495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9619" y="1407732"/>
                  <a:ext cx="1803026" cy="39065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5B0B50-B73F-0FF5-411B-CF1B16FE8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983" y="1508458"/>
              <a:ext cx="203706" cy="20370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126222-6311-7E99-9F15-5465AB7BF76A}"/>
                </a:ext>
              </a:extLst>
            </p:cNvPr>
            <p:cNvSpPr txBox="1"/>
            <p:nvPr/>
          </p:nvSpPr>
          <p:spPr>
            <a:xfrm>
              <a:off x="5254283" y="1474403"/>
              <a:ext cx="484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ea typeface="나눔고딕"/>
                </a:rPr>
                <a:t>3 </a:t>
              </a:r>
              <a:r>
                <a:rPr lang="ko-KR" altLang="en-US" sz="1200" b="1" i="0" u="none" strike="noStrike" dirty="0">
                  <a:solidFill>
                    <a:srgbClr val="000000"/>
                  </a:solidFill>
                  <a:effectLst/>
                </a:rPr>
                <a:t>℃</a:t>
              </a:r>
              <a:endParaRPr lang="ko-KR" altLang="en-US" sz="1200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011815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29C4A6-BBE3-9A03-1E7D-3874A11FF288}"/>
              </a:ext>
            </a:extLst>
          </p:cNvPr>
          <p:cNvGrpSpPr/>
          <p:nvPr/>
        </p:nvGrpSpPr>
        <p:grpSpPr>
          <a:xfrm>
            <a:off x="2991768" y="1776627"/>
            <a:ext cx="1599465" cy="421188"/>
            <a:chOff x="2991768" y="1693759"/>
            <a:chExt cx="1633839" cy="50405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7105C3-4559-C287-3ADC-E53D211BC52F}"/>
                </a:ext>
              </a:extLst>
            </p:cNvPr>
            <p:cNvSpPr/>
            <p:nvPr/>
          </p:nvSpPr>
          <p:spPr>
            <a:xfrm>
              <a:off x="4134750" y="1693759"/>
              <a:ext cx="490857" cy="50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B2928AB-B89B-6ECC-4F2C-515AC15B5D1E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2991768" y="1945787"/>
              <a:ext cx="11429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3B6EA87-3535-D513-C624-B99ECD2BA613}"/>
              </a:ext>
            </a:extLst>
          </p:cNvPr>
          <p:cNvSpPr/>
          <p:nvPr/>
        </p:nvSpPr>
        <p:spPr>
          <a:xfrm>
            <a:off x="155673" y="1672699"/>
            <a:ext cx="2820003" cy="5084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본인의 냉장고안에 있는 식품을 등록하여 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  식품명 및 유통기한 확인가능  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A6EEA6F-92EF-3A80-DF37-662366F7FF43}"/>
              </a:ext>
            </a:extLst>
          </p:cNvPr>
          <p:cNvGrpSpPr/>
          <p:nvPr/>
        </p:nvGrpSpPr>
        <p:grpSpPr>
          <a:xfrm>
            <a:off x="3063776" y="1776627"/>
            <a:ext cx="2030869" cy="1440912"/>
            <a:chOff x="3063776" y="1776627"/>
            <a:chExt cx="2030869" cy="144091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726F56E-C084-8229-E999-0E6BB822E7BC}"/>
                </a:ext>
              </a:extLst>
            </p:cNvPr>
            <p:cNvSpPr/>
            <p:nvPr/>
          </p:nvSpPr>
          <p:spPr>
            <a:xfrm>
              <a:off x="4630822" y="1776627"/>
              <a:ext cx="463823" cy="4211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78F2AE10-D231-2468-32C3-10D068B886D5}"/>
                </a:ext>
              </a:extLst>
            </p:cNvPr>
            <p:cNvCxnSpPr/>
            <p:nvPr/>
          </p:nvCxnSpPr>
          <p:spPr>
            <a:xfrm rot="10800000" flipV="1">
              <a:off x="3063776" y="2214562"/>
              <a:ext cx="1798516" cy="1002977"/>
            </a:xfrm>
            <a:prstGeom prst="bentConnector3">
              <a:avLst>
                <a:gd name="adj1" fmla="val 398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3A58540-5ADC-4754-4ECC-C2C532BEF163}"/>
              </a:ext>
            </a:extLst>
          </p:cNvPr>
          <p:cNvSpPr/>
          <p:nvPr/>
        </p:nvSpPr>
        <p:spPr>
          <a:xfrm>
            <a:off x="165152" y="2963335"/>
            <a:ext cx="2553904" cy="5084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등록된 식품을 바탕으로 식품에 관한 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레시피 확인가능 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D101C82-5010-DE81-CBBF-DA2D476F2B90}"/>
              </a:ext>
            </a:extLst>
          </p:cNvPr>
          <p:cNvGrpSpPr/>
          <p:nvPr/>
        </p:nvGrpSpPr>
        <p:grpSpPr>
          <a:xfrm>
            <a:off x="5125439" y="1777499"/>
            <a:ext cx="1898776" cy="1440040"/>
            <a:chOff x="5125439" y="1777499"/>
            <a:chExt cx="1898776" cy="1440040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6A8511C-3DBC-CF15-D9E4-BF520B44BCE7}"/>
                </a:ext>
              </a:extLst>
            </p:cNvPr>
            <p:cNvSpPr/>
            <p:nvPr/>
          </p:nvSpPr>
          <p:spPr>
            <a:xfrm>
              <a:off x="5125439" y="1777499"/>
              <a:ext cx="463823" cy="4211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BD942999-0B3C-C604-E767-76A6087E9A4F}"/>
                </a:ext>
              </a:extLst>
            </p:cNvPr>
            <p:cNvCxnSpPr>
              <a:cxnSpLocks/>
              <a:stCxn id="121" idx="2"/>
            </p:cNvCxnSpPr>
            <p:nvPr/>
          </p:nvCxnSpPr>
          <p:spPr>
            <a:xfrm rot="16200000" flipH="1">
              <a:off x="5681357" y="1874681"/>
              <a:ext cx="1018852" cy="1666864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6AA8040-1716-EA0A-5879-D7EC409E303F}"/>
              </a:ext>
            </a:extLst>
          </p:cNvPr>
          <p:cNvSpPr/>
          <p:nvPr/>
        </p:nvSpPr>
        <p:spPr>
          <a:xfrm>
            <a:off x="7115581" y="3040852"/>
            <a:ext cx="2953053" cy="288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장볼 리스트를 통해 </a:t>
            </a: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장을볼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식품을 등록가능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421AEE9-11C0-03F3-CE42-CAD28BE06066}"/>
              </a:ext>
            </a:extLst>
          </p:cNvPr>
          <p:cNvGrpSpPr/>
          <p:nvPr/>
        </p:nvGrpSpPr>
        <p:grpSpPr>
          <a:xfrm>
            <a:off x="5626951" y="1776929"/>
            <a:ext cx="1325257" cy="421188"/>
            <a:chOff x="5626951" y="1776929"/>
            <a:chExt cx="1325257" cy="421188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577AD9C-E3A4-DCF8-8018-FFB7BCC5FC78}"/>
                </a:ext>
              </a:extLst>
            </p:cNvPr>
            <p:cNvSpPr/>
            <p:nvPr/>
          </p:nvSpPr>
          <p:spPr>
            <a:xfrm>
              <a:off x="5626951" y="1776929"/>
              <a:ext cx="463823" cy="4211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7ADDA70-94E0-9965-3C52-4E5FF642D43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6090774" y="1987221"/>
              <a:ext cx="861434" cy="30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F49BDCC-84F1-333E-ABC8-B8A6120A4E9E}"/>
              </a:ext>
            </a:extLst>
          </p:cNvPr>
          <p:cNvSpPr/>
          <p:nvPr/>
        </p:nvSpPr>
        <p:spPr>
          <a:xfrm>
            <a:off x="7079577" y="1782728"/>
            <a:ext cx="2953053" cy="5084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즐겨찾기 기능을 통해 레시피 추천 메뉴에서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  원하는 메뉴를 즐겨찾기 후 확인가능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66E40DF-130A-6F6A-78A2-EB9015BA77C0}"/>
              </a:ext>
            </a:extLst>
          </p:cNvPr>
          <p:cNvGrpSpPr/>
          <p:nvPr/>
        </p:nvGrpSpPr>
        <p:grpSpPr>
          <a:xfrm>
            <a:off x="5814922" y="1474403"/>
            <a:ext cx="1300659" cy="2531876"/>
            <a:chOff x="5814922" y="1474403"/>
            <a:chExt cx="1300659" cy="253187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3FAAA69-4145-DE3F-4023-91593BE63182}"/>
                </a:ext>
              </a:extLst>
            </p:cNvPr>
            <p:cNvSpPr/>
            <p:nvPr/>
          </p:nvSpPr>
          <p:spPr>
            <a:xfrm>
              <a:off x="5814922" y="1474403"/>
              <a:ext cx="275852" cy="276216"/>
            </a:xfrm>
            <a:prstGeom prst="roundRect">
              <a:avLst>
                <a:gd name="adj" fmla="val 473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13FE35A-86A0-DAE0-2423-AFAEA6E6BCA0}"/>
                </a:ext>
              </a:extLst>
            </p:cNvPr>
            <p:cNvCxnSpPr>
              <a:cxnSpLocks/>
              <a:stCxn id="46" idx="3"/>
              <a:endCxn id="125" idx="1"/>
            </p:cNvCxnSpPr>
            <p:nvPr/>
          </p:nvCxnSpPr>
          <p:spPr>
            <a:xfrm>
              <a:off x="6090774" y="1612511"/>
              <a:ext cx="1024807" cy="2393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E6273D3-A4E7-0825-1A32-1DBD690C21DE}"/>
              </a:ext>
            </a:extLst>
          </p:cNvPr>
          <p:cNvSpPr/>
          <p:nvPr/>
        </p:nvSpPr>
        <p:spPr>
          <a:xfrm>
            <a:off x="7115581" y="3862104"/>
            <a:ext cx="2339102" cy="288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‘ + ‘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아이콘을 통해 식품등록 가능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B0E95A-6872-2545-4847-57512CA3EE86}"/>
              </a:ext>
            </a:extLst>
          </p:cNvPr>
          <p:cNvGrpSpPr/>
          <p:nvPr/>
        </p:nvGrpSpPr>
        <p:grpSpPr>
          <a:xfrm>
            <a:off x="3572294" y="1475973"/>
            <a:ext cx="2125124" cy="2663527"/>
            <a:chOff x="3572294" y="1475973"/>
            <a:chExt cx="2125124" cy="266352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22A189-5D73-468D-2213-A9457DF31C28}"/>
                </a:ext>
              </a:extLst>
            </p:cNvPr>
            <p:cNvSpPr/>
            <p:nvPr/>
          </p:nvSpPr>
          <p:spPr>
            <a:xfrm>
              <a:off x="5159524" y="1475973"/>
              <a:ext cx="537894" cy="2514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F69E5D55-0BBC-8530-F761-6836CD65A9A7}"/>
                </a:ext>
              </a:extLst>
            </p:cNvPr>
            <p:cNvCxnSpPr>
              <a:cxnSpLocks/>
              <a:stCxn id="58" idx="1"/>
              <a:endCxn id="62" idx="3"/>
            </p:cNvCxnSpPr>
            <p:nvPr/>
          </p:nvCxnSpPr>
          <p:spPr>
            <a:xfrm rot="10800000" flipV="1">
              <a:off x="3572294" y="1601686"/>
              <a:ext cx="1587230" cy="2537814"/>
            </a:xfrm>
            <a:prstGeom prst="bentConnector3">
              <a:avLst>
                <a:gd name="adj1" fmla="val 85128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DB755C-D54C-9B97-D234-9713A8B30DB0}"/>
              </a:ext>
            </a:extLst>
          </p:cNvPr>
          <p:cNvSpPr/>
          <p:nvPr/>
        </p:nvSpPr>
        <p:spPr>
          <a:xfrm>
            <a:off x="180019" y="3885295"/>
            <a:ext cx="3392275" cy="5084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아두이노를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이용해서 블루투스 모듈 및 온도센서를 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  통해 냉장고의 온도를 확인할 수 있음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BEC119-A970-A29C-5008-762659A7513D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34053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2" grpId="0"/>
      <p:bldP spid="122" grpId="0"/>
      <p:bldP spid="124" grpId="0"/>
      <p:bldP spid="125" grpId="0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8F0BC5-2944-10EA-FA94-6686B5A2306D}"/>
              </a:ext>
            </a:extLst>
          </p:cNvPr>
          <p:cNvGrpSpPr/>
          <p:nvPr/>
        </p:nvGrpSpPr>
        <p:grpSpPr>
          <a:xfrm>
            <a:off x="1584429" y="1114156"/>
            <a:ext cx="2232248" cy="4502348"/>
            <a:chOff x="3963875" y="1064469"/>
            <a:chExt cx="2232248" cy="450234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5BE1607-0241-3991-421E-56C92A0E886C}"/>
                </a:ext>
              </a:extLst>
            </p:cNvPr>
            <p:cNvGrpSpPr/>
            <p:nvPr/>
          </p:nvGrpSpPr>
          <p:grpSpPr>
            <a:xfrm>
              <a:off x="3963875" y="1064469"/>
              <a:ext cx="2232248" cy="4502348"/>
              <a:chOff x="3963875" y="1064469"/>
              <a:chExt cx="2232248" cy="4502348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A8834198-2B47-4B72-9F8E-9C2F07256A18}"/>
                  </a:ext>
                </a:extLst>
              </p:cNvPr>
              <p:cNvGrpSpPr/>
              <p:nvPr/>
            </p:nvGrpSpPr>
            <p:grpSpPr>
              <a:xfrm>
                <a:off x="3963875" y="1064469"/>
                <a:ext cx="2232248" cy="4502348"/>
                <a:chOff x="1129122" y="1383638"/>
                <a:chExt cx="2593390" cy="4748947"/>
              </a:xfrm>
            </p:grpSpPr>
            <p:sp>
              <p:nvSpPr>
                <p:cNvPr id="105" name="모서리가 둥근 직사각형 76">
                  <a:extLst>
                    <a:ext uri="{FF2B5EF4-FFF2-40B4-BE49-F238E27FC236}">
                      <a16:creationId xmlns:a16="http://schemas.microsoft.com/office/drawing/2014/main" id="{57047591-7170-4E5F-B893-319D99E6AF05}"/>
                    </a:ext>
                  </a:extLst>
                </p:cNvPr>
                <p:cNvSpPr/>
                <p:nvPr/>
              </p:nvSpPr>
              <p:spPr>
                <a:xfrm>
                  <a:off x="1154522" y="1412240"/>
                  <a:ext cx="2567990" cy="4720345"/>
                </a:xfrm>
                <a:prstGeom prst="roundRect">
                  <a:avLst>
                    <a:gd name="adj" fmla="val 1206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77">
                  <a:extLst>
                    <a:ext uri="{FF2B5EF4-FFF2-40B4-BE49-F238E27FC236}">
                      <a16:creationId xmlns:a16="http://schemas.microsoft.com/office/drawing/2014/main" id="{8E810CDB-0972-4F59-813A-E46DC28CBB9E}"/>
                    </a:ext>
                  </a:extLst>
                </p:cNvPr>
                <p:cNvSpPr/>
                <p:nvPr/>
              </p:nvSpPr>
              <p:spPr>
                <a:xfrm>
                  <a:off x="2172888" y="1581530"/>
                  <a:ext cx="483985" cy="5481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C23312DC-FAD8-47D8-B521-56CA0EC6D11D}"/>
                    </a:ext>
                  </a:extLst>
                </p:cNvPr>
                <p:cNvSpPr/>
                <p:nvPr/>
              </p:nvSpPr>
              <p:spPr>
                <a:xfrm>
                  <a:off x="2710685" y="1572931"/>
                  <a:ext cx="72008" cy="7200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79">
                  <a:extLst>
                    <a:ext uri="{FF2B5EF4-FFF2-40B4-BE49-F238E27FC236}">
                      <a16:creationId xmlns:a16="http://schemas.microsoft.com/office/drawing/2014/main" id="{F6644B12-0DFA-4167-84AA-9C940470FD3F}"/>
                    </a:ext>
                  </a:extLst>
                </p:cNvPr>
                <p:cNvSpPr/>
                <p:nvPr/>
              </p:nvSpPr>
              <p:spPr>
                <a:xfrm>
                  <a:off x="2224257" y="5863099"/>
                  <a:ext cx="428521" cy="149871"/>
                </a:xfrm>
                <a:prstGeom prst="roundRect">
                  <a:avLst>
                    <a:gd name="adj" fmla="val 29046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모서리가 둥근 직사각형 82">
                  <a:extLst>
                    <a:ext uri="{FF2B5EF4-FFF2-40B4-BE49-F238E27FC236}">
                      <a16:creationId xmlns:a16="http://schemas.microsoft.com/office/drawing/2014/main" id="{02C83549-9B98-4671-8553-1B7DC5495B32}"/>
                    </a:ext>
                  </a:extLst>
                </p:cNvPr>
                <p:cNvSpPr/>
                <p:nvPr/>
              </p:nvSpPr>
              <p:spPr>
                <a:xfrm>
                  <a:off x="2987941" y="1383638"/>
                  <a:ext cx="336552" cy="724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모서리가 둥근 직사각형 83">
                  <a:extLst>
                    <a:ext uri="{FF2B5EF4-FFF2-40B4-BE49-F238E27FC236}">
                      <a16:creationId xmlns:a16="http://schemas.microsoft.com/office/drawing/2014/main" id="{EBDAC604-A349-428E-BE05-0B9D4BE90EB9}"/>
                    </a:ext>
                  </a:extLst>
                </p:cNvPr>
                <p:cNvSpPr/>
                <p:nvPr/>
              </p:nvSpPr>
              <p:spPr>
                <a:xfrm rot="16200000">
                  <a:off x="1009091" y="2072752"/>
                  <a:ext cx="305956" cy="6589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84">
                  <a:extLst>
                    <a:ext uri="{FF2B5EF4-FFF2-40B4-BE49-F238E27FC236}">
                      <a16:creationId xmlns:a16="http://schemas.microsoft.com/office/drawing/2014/main" id="{2CFA9E66-1251-4561-816F-FE82FE119FAD}"/>
                    </a:ext>
                  </a:extLst>
                </p:cNvPr>
                <p:cNvSpPr/>
                <p:nvPr/>
              </p:nvSpPr>
              <p:spPr>
                <a:xfrm rot="16200000">
                  <a:off x="1057582" y="2563778"/>
                  <a:ext cx="208975" cy="6589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85">
                  <a:extLst>
                    <a:ext uri="{FF2B5EF4-FFF2-40B4-BE49-F238E27FC236}">
                      <a16:creationId xmlns:a16="http://schemas.microsoft.com/office/drawing/2014/main" id="{94773E03-5AFF-41F0-A072-B45D93955AD7}"/>
                    </a:ext>
                  </a:extLst>
                </p:cNvPr>
                <p:cNvSpPr/>
                <p:nvPr/>
              </p:nvSpPr>
              <p:spPr>
                <a:xfrm rot="16200000">
                  <a:off x="1057582" y="2929040"/>
                  <a:ext cx="208975" cy="6589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79C1C52-19B3-7AF4-606E-62BF76AFFFC5}"/>
                  </a:ext>
                </a:extLst>
              </p:cNvPr>
              <p:cNvGrpSpPr/>
              <p:nvPr/>
            </p:nvGrpSpPr>
            <p:grpSpPr>
              <a:xfrm>
                <a:off x="4130070" y="1230413"/>
                <a:ext cx="1941337" cy="4229270"/>
                <a:chOff x="4889619" y="1407732"/>
                <a:chExt cx="1803026" cy="3906557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E4578BC6-658A-E4A0-66AA-2B0507BD7CF0}"/>
                    </a:ext>
                  </a:extLst>
                </p:cNvPr>
                <p:cNvSpPr/>
                <p:nvPr/>
              </p:nvSpPr>
              <p:spPr>
                <a:xfrm>
                  <a:off x="4889619" y="1407732"/>
                  <a:ext cx="1803026" cy="3899658"/>
                </a:xfrm>
                <a:prstGeom prst="roundRect">
                  <a:avLst>
                    <a:gd name="adj" fmla="val 8511"/>
                  </a:avLst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95C7494D-B4CD-AED8-B495-6FA9018495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9619" y="1407732"/>
                  <a:ext cx="1803026" cy="39065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5B0B50-B73F-0FF5-411B-CF1B16FE8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983" y="1508458"/>
              <a:ext cx="203706" cy="20370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126222-6311-7E99-9F15-5465AB7BF76A}"/>
                </a:ext>
              </a:extLst>
            </p:cNvPr>
            <p:cNvSpPr txBox="1"/>
            <p:nvPr/>
          </p:nvSpPr>
          <p:spPr>
            <a:xfrm>
              <a:off x="5254283" y="1474403"/>
              <a:ext cx="484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ea typeface="나눔고딕"/>
                </a:rPr>
                <a:t>3 </a:t>
              </a:r>
              <a:r>
                <a:rPr lang="ko-KR" altLang="en-US" sz="1200" b="1" i="0" u="none" strike="noStrike" dirty="0">
                  <a:solidFill>
                    <a:srgbClr val="000000"/>
                  </a:solidFill>
                  <a:effectLst/>
                </a:rPr>
                <a:t>℃</a:t>
              </a:r>
              <a:endParaRPr lang="ko-KR" altLang="en-US" sz="1200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354858" cy="377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냉장고 온도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F49BDCC-84F1-333E-ABC8-B8A6120A4E9E}"/>
              </a:ext>
            </a:extLst>
          </p:cNvPr>
          <p:cNvSpPr/>
          <p:nvPr/>
        </p:nvSpPr>
        <p:spPr>
          <a:xfrm>
            <a:off x="4172888" y="1364467"/>
            <a:ext cx="4895892" cy="288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아두이노를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이용해 블루투스 연결 후 온도 데이터를 받아서 화면에 출력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BEC119-A970-A29C-5008-762659A7513D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D45BD3-D39A-478A-A6A5-DD51D908C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282" y="4028111"/>
            <a:ext cx="5469944" cy="10044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27831E-7DC2-4E00-9C97-BB0E53C23BF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94"/>
          <a:stretch/>
        </p:blipFill>
        <p:spPr>
          <a:xfrm rot="16200000">
            <a:off x="5118494" y="1122877"/>
            <a:ext cx="1895452" cy="33338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15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011815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재료등록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012642-523A-B453-6DC5-26072C99E0BF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3963875" y="1064469"/>
            <a:chExt cx="2232248" cy="450234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8834198-2B47-4B72-9F8E-9C2F07256A18}"/>
                </a:ext>
              </a:extLst>
            </p:cNvPr>
            <p:cNvGrpSpPr/>
            <p:nvPr/>
          </p:nvGrpSpPr>
          <p:grpSpPr>
            <a:xfrm>
              <a:off x="3963875" y="1064469"/>
              <a:ext cx="2232248" cy="4502348"/>
              <a:chOff x="1129122" y="1383638"/>
              <a:chExt cx="2593390" cy="4748947"/>
            </a:xfrm>
          </p:grpSpPr>
          <p:sp>
            <p:nvSpPr>
              <p:cNvPr id="105" name="모서리가 둥근 직사각형 76">
                <a:extLst>
                  <a:ext uri="{FF2B5EF4-FFF2-40B4-BE49-F238E27FC236}">
                    <a16:creationId xmlns:a16="http://schemas.microsoft.com/office/drawing/2014/main" id="{57047591-7170-4E5F-B893-319D99E6AF05}"/>
                  </a:ext>
                </a:extLst>
              </p:cNvPr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77">
                <a:extLst>
                  <a:ext uri="{FF2B5EF4-FFF2-40B4-BE49-F238E27FC236}">
                    <a16:creationId xmlns:a16="http://schemas.microsoft.com/office/drawing/2014/main" id="{8E810CDB-0972-4F59-813A-E46DC28CBB9E}"/>
                  </a:ext>
                </a:extLst>
              </p:cNvPr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23312DC-FAD8-47D8-B521-56CA0EC6D11D}"/>
                  </a:ext>
                </a:extLst>
              </p:cNvPr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모서리가 둥근 직사각형 79">
                <a:extLst>
                  <a:ext uri="{FF2B5EF4-FFF2-40B4-BE49-F238E27FC236}">
                    <a16:creationId xmlns:a16="http://schemas.microsoft.com/office/drawing/2014/main" id="{F6644B12-0DFA-4167-84AA-9C940470FD3F}"/>
                  </a:ext>
                </a:extLst>
              </p:cNvPr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모서리가 둥근 직사각형 82">
                <a:extLst>
                  <a:ext uri="{FF2B5EF4-FFF2-40B4-BE49-F238E27FC236}">
                    <a16:creationId xmlns:a16="http://schemas.microsoft.com/office/drawing/2014/main" id="{02C83549-9B98-4671-8553-1B7DC5495B32}"/>
                  </a:ext>
                </a:extLst>
              </p:cNvPr>
              <p:cNvSpPr/>
              <p:nvPr/>
            </p:nvSpPr>
            <p:spPr>
              <a:xfrm>
                <a:off x="2987941" y="1383638"/>
                <a:ext cx="336552" cy="7248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모서리가 둥근 직사각형 83">
                <a:extLst>
                  <a:ext uri="{FF2B5EF4-FFF2-40B4-BE49-F238E27FC236}">
                    <a16:creationId xmlns:a16="http://schemas.microsoft.com/office/drawing/2014/main" id="{EBDAC604-A349-428E-BE05-0B9D4BE90EB9}"/>
                  </a:ext>
                </a:extLst>
              </p:cNvPr>
              <p:cNvSpPr/>
              <p:nvPr/>
            </p:nvSpPr>
            <p:spPr>
              <a:xfrm rot="16200000">
                <a:off x="1009091" y="2072752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모서리가 둥근 직사각형 84">
                <a:extLst>
                  <a:ext uri="{FF2B5EF4-FFF2-40B4-BE49-F238E27FC236}">
                    <a16:creationId xmlns:a16="http://schemas.microsoft.com/office/drawing/2014/main" id="{2CFA9E66-1251-4561-816F-FE82FE119FAD}"/>
                  </a:ext>
                </a:extLst>
              </p:cNvPr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모서리가 둥근 직사각형 85">
                <a:extLst>
                  <a:ext uri="{FF2B5EF4-FFF2-40B4-BE49-F238E27FC236}">
                    <a16:creationId xmlns:a16="http://schemas.microsoft.com/office/drawing/2014/main" id="{94773E03-5AFF-41F0-A072-B45D93955AD7}"/>
                  </a:ext>
                </a:extLst>
              </p:cNvPr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4578BC6-658A-E4A0-66AA-2B0507BD7CF0}"/>
                </a:ext>
              </a:extLst>
            </p:cNvPr>
            <p:cNvSpPr/>
            <p:nvPr/>
          </p:nvSpPr>
          <p:spPr>
            <a:xfrm>
              <a:off x="4130070" y="1230413"/>
              <a:ext cx="1941337" cy="4221801"/>
            </a:xfrm>
            <a:prstGeom prst="roundRect">
              <a:avLst>
                <a:gd name="adj" fmla="val 8511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385E44A-BA85-2B31-5E2D-B1BB0F707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2018" y="1233079"/>
              <a:ext cx="1952308" cy="4230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7772B1-2930-5AB4-01AC-51336EA378D0}"/>
              </a:ext>
            </a:extLst>
          </p:cNvPr>
          <p:cNvGrpSpPr/>
          <p:nvPr/>
        </p:nvGrpSpPr>
        <p:grpSpPr>
          <a:xfrm>
            <a:off x="3351808" y="1725097"/>
            <a:ext cx="1554698" cy="268307"/>
            <a:chOff x="3351808" y="1725097"/>
            <a:chExt cx="1554698" cy="26830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0FCED02-3B0B-E2EC-4DC5-82187661ECC6}"/>
                </a:ext>
              </a:extLst>
            </p:cNvPr>
            <p:cNvSpPr/>
            <p:nvPr/>
          </p:nvSpPr>
          <p:spPr>
            <a:xfrm>
              <a:off x="4145895" y="1725097"/>
              <a:ext cx="760611" cy="2683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183230F-B768-F09F-133B-1D35D72AB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1808" y="1849388"/>
              <a:ext cx="79408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36C04A-E510-366F-E08F-A771B7063C1D}"/>
              </a:ext>
            </a:extLst>
          </p:cNvPr>
          <p:cNvSpPr/>
          <p:nvPr/>
        </p:nvSpPr>
        <p:spPr>
          <a:xfrm>
            <a:off x="973294" y="1705055"/>
            <a:ext cx="2247731" cy="288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냉장고 안의 식재료를 이름 입력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E4E75A-B426-D5F9-432B-1215517F6A50}"/>
              </a:ext>
            </a:extLst>
          </p:cNvPr>
          <p:cNvGrpSpPr/>
          <p:nvPr/>
        </p:nvGrpSpPr>
        <p:grpSpPr>
          <a:xfrm>
            <a:off x="5009955" y="1714232"/>
            <a:ext cx="1438197" cy="268307"/>
            <a:chOff x="5009955" y="1714232"/>
            <a:chExt cx="1438197" cy="26830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89870F-0D0C-67E5-1793-35A195A96AAF}"/>
                </a:ext>
              </a:extLst>
            </p:cNvPr>
            <p:cNvSpPr/>
            <p:nvPr/>
          </p:nvSpPr>
          <p:spPr>
            <a:xfrm>
              <a:off x="5009955" y="1714232"/>
              <a:ext cx="974122" cy="2683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5509F39-467E-FD2D-2340-381495AA9721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5984077" y="1848386"/>
              <a:ext cx="46407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92AF62-E334-28E3-952A-F4DF8290D956}"/>
              </a:ext>
            </a:extLst>
          </p:cNvPr>
          <p:cNvSpPr/>
          <p:nvPr/>
        </p:nvSpPr>
        <p:spPr>
          <a:xfrm>
            <a:off x="6520160" y="1691387"/>
            <a:ext cx="1420582" cy="288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식재료 종류 선택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627F80-AA86-2981-AC61-D8CB14FA9C40}"/>
              </a:ext>
            </a:extLst>
          </p:cNvPr>
          <p:cNvGrpSpPr/>
          <p:nvPr/>
        </p:nvGrpSpPr>
        <p:grpSpPr>
          <a:xfrm>
            <a:off x="3438684" y="2899300"/>
            <a:ext cx="2361395" cy="833162"/>
            <a:chOff x="3438684" y="2899300"/>
            <a:chExt cx="2361395" cy="83316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9356379-EC61-7E5E-E8FD-DE31F0CC9816}"/>
                </a:ext>
              </a:extLst>
            </p:cNvPr>
            <p:cNvSpPr/>
            <p:nvPr/>
          </p:nvSpPr>
          <p:spPr>
            <a:xfrm>
              <a:off x="4411124" y="2899300"/>
              <a:ext cx="1388955" cy="8331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799F24C-8219-2348-1B1F-97C1706A3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8684" y="3289548"/>
              <a:ext cx="95762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781B9D-E730-6448-F0BA-775BE8A0532B}"/>
              </a:ext>
            </a:extLst>
          </p:cNvPr>
          <p:cNvSpPr/>
          <p:nvPr/>
        </p:nvSpPr>
        <p:spPr>
          <a:xfrm>
            <a:off x="1054913" y="3145373"/>
            <a:ext cx="1635384" cy="288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식재료 유통기한 입력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4F0AE8-480B-CBF3-5700-0B73A6121370}"/>
              </a:ext>
            </a:extLst>
          </p:cNvPr>
          <p:cNvGrpSpPr/>
          <p:nvPr/>
        </p:nvGrpSpPr>
        <p:grpSpPr>
          <a:xfrm>
            <a:off x="4145895" y="4768106"/>
            <a:ext cx="2374265" cy="439481"/>
            <a:chOff x="4145895" y="4768106"/>
            <a:chExt cx="2374265" cy="43948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C863ECD-6706-F1B6-7996-6483EA6ABC8D}"/>
                </a:ext>
              </a:extLst>
            </p:cNvPr>
            <p:cNvSpPr/>
            <p:nvPr/>
          </p:nvSpPr>
          <p:spPr>
            <a:xfrm>
              <a:off x="4145895" y="4768106"/>
              <a:ext cx="1896517" cy="43948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5D2DCC91-FBA2-40EE-4C1E-BF381044DB0B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6042412" y="4987847"/>
              <a:ext cx="4777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EB98FC8-1868-990B-AFA3-8FCEDC474436}"/>
              </a:ext>
            </a:extLst>
          </p:cNvPr>
          <p:cNvSpPr/>
          <p:nvPr/>
        </p:nvSpPr>
        <p:spPr>
          <a:xfrm>
            <a:off x="6612092" y="4843671"/>
            <a:ext cx="2597186" cy="288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재료 저장 버튼을 통해 재료를 저장함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826530-E032-4AD5-4A24-C0FD53BB3038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157387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44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45424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재료등록 완료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F16C52-0748-E4BD-D9D1-88A84A46E389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3963875" y="1064469"/>
            <a:chExt cx="2232248" cy="450234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8834198-2B47-4B72-9F8E-9C2F07256A18}"/>
                </a:ext>
              </a:extLst>
            </p:cNvPr>
            <p:cNvGrpSpPr/>
            <p:nvPr/>
          </p:nvGrpSpPr>
          <p:grpSpPr>
            <a:xfrm>
              <a:off x="3963875" y="1064469"/>
              <a:ext cx="2232248" cy="4502348"/>
              <a:chOff x="1129122" y="1383638"/>
              <a:chExt cx="2593390" cy="4748947"/>
            </a:xfrm>
          </p:grpSpPr>
          <p:sp>
            <p:nvSpPr>
              <p:cNvPr id="105" name="모서리가 둥근 직사각형 76">
                <a:extLst>
                  <a:ext uri="{FF2B5EF4-FFF2-40B4-BE49-F238E27FC236}">
                    <a16:creationId xmlns:a16="http://schemas.microsoft.com/office/drawing/2014/main" id="{57047591-7170-4E5F-B893-319D99E6AF05}"/>
                  </a:ext>
                </a:extLst>
              </p:cNvPr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77">
                <a:extLst>
                  <a:ext uri="{FF2B5EF4-FFF2-40B4-BE49-F238E27FC236}">
                    <a16:creationId xmlns:a16="http://schemas.microsoft.com/office/drawing/2014/main" id="{8E810CDB-0972-4F59-813A-E46DC28CBB9E}"/>
                  </a:ext>
                </a:extLst>
              </p:cNvPr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C23312DC-FAD8-47D8-B521-56CA0EC6D11D}"/>
                  </a:ext>
                </a:extLst>
              </p:cNvPr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모서리가 둥근 직사각형 79">
                <a:extLst>
                  <a:ext uri="{FF2B5EF4-FFF2-40B4-BE49-F238E27FC236}">
                    <a16:creationId xmlns:a16="http://schemas.microsoft.com/office/drawing/2014/main" id="{F6644B12-0DFA-4167-84AA-9C940470FD3F}"/>
                  </a:ext>
                </a:extLst>
              </p:cNvPr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모서리가 둥근 직사각형 82">
                <a:extLst>
                  <a:ext uri="{FF2B5EF4-FFF2-40B4-BE49-F238E27FC236}">
                    <a16:creationId xmlns:a16="http://schemas.microsoft.com/office/drawing/2014/main" id="{02C83549-9B98-4671-8553-1B7DC5495B32}"/>
                  </a:ext>
                </a:extLst>
              </p:cNvPr>
              <p:cNvSpPr/>
              <p:nvPr/>
            </p:nvSpPr>
            <p:spPr>
              <a:xfrm>
                <a:off x="2987941" y="1383638"/>
                <a:ext cx="336552" cy="7248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모서리가 둥근 직사각형 83">
                <a:extLst>
                  <a:ext uri="{FF2B5EF4-FFF2-40B4-BE49-F238E27FC236}">
                    <a16:creationId xmlns:a16="http://schemas.microsoft.com/office/drawing/2014/main" id="{EBDAC604-A349-428E-BE05-0B9D4BE90EB9}"/>
                  </a:ext>
                </a:extLst>
              </p:cNvPr>
              <p:cNvSpPr/>
              <p:nvPr/>
            </p:nvSpPr>
            <p:spPr>
              <a:xfrm rot="16200000">
                <a:off x="1009091" y="2072752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모서리가 둥근 직사각형 84">
                <a:extLst>
                  <a:ext uri="{FF2B5EF4-FFF2-40B4-BE49-F238E27FC236}">
                    <a16:creationId xmlns:a16="http://schemas.microsoft.com/office/drawing/2014/main" id="{2CFA9E66-1251-4561-816F-FE82FE119FAD}"/>
                  </a:ext>
                </a:extLst>
              </p:cNvPr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모서리가 둥근 직사각형 85">
                <a:extLst>
                  <a:ext uri="{FF2B5EF4-FFF2-40B4-BE49-F238E27FC236}">
                    <a16:creationId xmlns:a16="http://schemas.microsoft.com/office/drawing/2014/main" id="{94773E03-5AFF-41F0-A072-B45D93955AD7}"/>
                  </a:ext>
                </a:extLst>
              </p:cNvPr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4578BC6-658A-E4A0-66AA-2B0507BD7CF0}"/>
                </a:ext>
              </a:extLst>
            </p:cNvPr>
            <p:cNvSpPr/>
            <p:nvPr/>
          </p:nvSpPr>
          <p:spPr>
            <a:xfrm>
              <a:off x="4130070" y="1230413"/>
              <a:ext cx="1941337" cy="4221801"/>
            </a:xfrm>
            <a:prstGeom prst="roundRect">
              <a:avLst>
                <a:gd name="adj" fmla="val 8511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EBFD430-90F6-DBEA-894F-FE70E9B0D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070" y="1235637"/>
              <a:ext cx="1952307" cy="4230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B10AC1-6B24-19ED-E168-39724F04C685}"/>
              </a:ext>
            </a:extLst>
          </p:cNvPr>
          <p:cNvGrpSpPr/>
          <p:nvPr/>
        </p:nvGrpSpPr>
        <p:grpSpPr>
          <a:xfrm>
            <a:off x="4130068" y="2169675"/>
            <a:ext cx="2659412" cy="327785"/>
            <a:chOff x="4130068" y="2169675"/>
            <a:chExt cx="2659412" cy="32778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519D309-49C7-DB1A-1B49-9AE9FE7CA8FE}"/>
                </a:ext>
              </a:extLst>
            </p:cNvPr>
            <p:cNvSpPr/>
            <p:nvPr/>
          </p:nvSpPr>
          <p:spPr>
            <a:xfrm>
              <a:off x="4130068" y="2169675"/>
              <a:ext cx="1932987" cy="3277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0475B9F-C2F4-221E-0EEF-7C295CC5619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063055" y="2333568"/>
              <a:ext cx="72642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A252C9-1684-BA04-DA2B-6C6E3550F56A}"/>
              </a:ext>
            </a:extLst>
          </p:cNvPr>
          <p:cNvSpPr/>
          <p:nvPr/>
        </p:nvSpPr>
        <p:spPr>
          <a:xfrm>
            <a:off x="6819162" y="2169451"/>
            <a:ext cx="2509309" cy="288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길게 </a:t>
            </a: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터치할시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식재료 삭제 가능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D34038F-8B60-3666-EEC2-4870C26EA7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83" y="1508458"/>
            <a:ext cx="203706" cy="2037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B3C67C-0601-0531-A37B-0BA81DCB4819}"/>
              </a:ext>
            </a:extLst>
          </p:cNvPr>
          <p:cNvSpPr txBox="1"/>
          <p:nvPr/>
        </p:nvSpPr>
        <p:spPr>
          <a:xfrm>
            <a:off x="5254283" y="1474403"/>
            <a:ext cx="48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ea typeface="나눔고딕"/>
              </a:rPr>
              <a:t>3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</a:rPr>
              <a:t>℃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FB8825-DDB8-563D-5CAE-7CD180E99DAA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20400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8834198-2B47-4B72-9F8E-9C2F07256A18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1129122" y="1383638"/>
            <a:chExt cx="2593390" cy="4748947"/>
          </a:xfrm>
        </p:grpSpPr>
        <p:sp>
          <p:nvSpPr>
            <p:cNvPr id="105" name="모서리가 둥근 직사각형 76">
              <a:extLst>
                <a:ext uri="{FF2B5EF4-FFF2-40B4-BE49-F238E27FC236}">
                  <a16:creationId xmlns:a16="http://schemas.microsoft.com/office/drawing/2014/main" id="{57047591-7170-4E5F-B893-319D99E6AF05}"/>
                </a:ext>
              </a:extLst>
            </p:cNvPr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77">
              <a:extLst>
                <a:ext uri="{FF2B5EF4-FFF2-40B4-BE49-F238E27FC236}">
                  <a16:creationId xmlns:a16="http://schemas.microsoft.com/office/drawing/2014/main" id="{8E810CDB-0972-4F59-813A-E46DC28CBB9E}"/>
                </a:ext>
              </a:extLst>
            </p:cNvPr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23312DC-FAD8-47D8-B521-56CA0EC6D11D}"/>
                </a:ext>
              </a:extLst>
            </p:cNvPr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79">
              <a:extLst>
                <a:ext uri="{FF2B5EF4-FFF2-40B4-BE49-F238E27FC236}">
                  <a16:creationId xmlns:a16="http://schemas.microsoft.com/office/drawing/2014/main" id="{F6644B12-0DFA-4167-84AA-9C940470FD3F}"/>
                </a:ext>
              </a:extLst>
            </p:cNvPr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82">
              <a:extLst>
                <a:ext uri="{FF2B5EF4-FFF2-40B4-BE49-F238E27FC236}">
                  <a16:creationId xmlns:a16="http://schemas.microsoft.com/office/drawing/2014/main" id="{02C83549-9B98-4671-8553-1B7DC5495B32}"/>
                </a:ext>
              </a:extLst>
            </p:cNvPr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83">
              <a:extLst>
                <a:ext uri="{FF2B5EF4-FFF2-40B4-BE49-F238E27FC236}">
                  <a16:creationId xmlns:a16="http://schemas.microsoft.com/office/drawing/2014/main" id="{EBDAC604-A349-428E-BE05-0B9D4BE90EB9}"/>
                </a:ext>
              </a:extLst>
            </p:cNvPr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84">
              <a:extLst>
                <a:ext uri="{FF2B5EF4-FFF2-40B4-BE49-F238E27FC236}">
                  <a16:creationId xmlns:a16="http://schemas.microsoft.com/office/drawing/2014/main" id="{2CFA9E66-1251-4561-816F-FE82FE119FAD}"/>
                </a:ext>
              </a:extLst>
            </p:cNvPr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85">
              <a:extLst>
                <a:ext uri="{FF2B5EF4-FFF2-40B4-BE49-F238E27FC236}">
                  <a16:creationId xmlns:a16="http://schemas.microsoft.com/office/drawing/2014/main" id="{94773E03-5AFF-41F0-A072-B45D93955AD7}"/>
                </a:ext>
              </a:extLst>
            </p:cNvPr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26188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레시피 추천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578BC6-658A-E4A0-66AA-2B0507BD7CF0}"/>
              </a:ext>
            </a:extLst>
          </p:cNvPr>
          <p:cNvSpPr/>
          <p:nvPr/>
        </p:nvSpPr>
        <p:spPr>
          <a:xfrm>
            <a:off x="4130070" y="1230413"/>
            <a:ext cx="1941337" cy="4221801"/>
          </a:xfrm>
          <a:prstGeom prst="roundRect">
            <a:avLst>
              <a:gd name="adj" fmla="val 851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9271AE9-BA3D-136C-5F30-15965B4B4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94" y="1235896"/>
            <a:ext cx="1952307" cy="423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0255CA-973F-E075-9C72-B5BB4A5B1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582" y="2065412"/>
            <a:ext cx="3899773" cy="20009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87AF76-35AF-E6EE-1C26-FCB1C863E0C9}"/>
              </a:ext>
            </a:extLst>
          </p:cNvPr>
          <p:cNvSpPr/>
          <p:nvPr/>
        </p:nvSpPr>
        <p:spPr>
          <a:xfrm>
            <a:off x="6226811" y="1570799"/>
            <a:ext cx="3898411" cy="288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등록된 식재료를 바탕으로 관련된 레시피를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C820E1-10A8-907A-6326-01A47EDFE8E3}"/>
              </a:ext>
            </a:extLst>
          </p:cNvPr>
          <p:cNvSpPr/>
          <p:nvPr/>
        </p:nvSpPr>
        <p:spPr>
          <a:xfrm>
            <a:off x="4138420" y="2313626"/>
            <a:ext cx="1932987" cy="6359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CB37E69-5374-5999-01B3-24A2AF06D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83" y="1508458"/>
            <a:ext cx="203706" cy="2037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37DC20-EA12-96D8-B0AC-F9A8ACD8D930}"/>
              </a:ext>
            </a:extLst>
          </p:cNvPr>
          <p:cNvSpPr txBox="1"/>
          <p:nvPr/>
        </p:nvSpPr>
        <p:spPr>
          <a:xfrm>
            <a:off x="5254283" y="1474403"/>
            <a:ext cx="48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ea typeface="나눔고딕"/>
              </a:rPr>
              <a:t>3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</a:rPr>
              <a:t>℃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27E18-F803-4774-88E4-F8033395B972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7029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8834198-2B47-4B72-9F8E-9C2F07256A18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1129122" y="1383638"/>
            <a:chExt cx="2593390" cy="4748947"/>
          </a:xfrm>
        </p:grpSpPr>
        <p:sp>
          <p:nvSpPr>
            <p:cNvPr id="105" name="모서리가 둥근 직사각형 76">
              <a:extLst>
                <a:ext uri="{FF2B5EF4-FFF2-40B4-BE49-F238E27FC236}">
                  <a16:creationId xmlns:a16="http://schemas.microsoft.com/office/drawing/2014/main" id="{57047591-7170-4E5F-B893-319D99E6AF05}"/>
                </a:ext>
              </a:extLst>
            </p:cNvPr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77">
              <a:extLst>
                <a:ext uri="{FF2B5EF4-FFF2-40B4-BE49-F238E27FC236}">
                  <a16:creationId xmlns:a16="http://schemas.microsoft.com/office/drawing/2014/main" id="{8E810CDB-0972-4F59-813A-E46DC28CBB9E}"/>
                </a:ext>
              </a:extLst>
            </p:cNvPr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23312DC-FAD8-47D8-B521-56CA0EC6D11D}"/>
                </a:ext>
              </a:extLst>
            </p:cNvPr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79">
              <a:extLst>
                <a:ext uri="{FF2B5EF4-FFF2-40B4-BE49-F238E27FC236}">
                  <a16:creationId xmlns:a16="http://schemas.microsoft.com/office/drawing/2014/main" id="{F6644B12-0DFA-4167-84AA-9C940470FD3F}"/>
                </a:ext>
              </a:extLst>
            </p:cNvPr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82">
              <a:extLst>
                <a:ext uri="{FF2B5EF4-FFF2-40B4-BE49-F238E27FC236}">
                  <a16:creationId xmlns:a16="http://schemas.microsoft.com/office/drawing/2014/main" id="{02C83549-9B98-4671-8553-1B7DC5495B32}"/>
                </a:ext>
              </a:extLst>
            </p:cNvPr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83">
              <a:extLst>
                <a:ext uri="{FF2B5EF4-FFF2-40B4-BE49-F238E27FC236}">
                  <a16:creationId xmlns:a16="http://schemas.microsoft.com/office/drawing/2014/main" id="{EBDAC604-A349-428E-BE05-0B9D4BE90EB9}"/>
                </a:ext>
              </a:extLst>
            </p:cNvPr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84">
              <a:extLst>
                <a:ext uri="{FF2B5EF4-FFF2-40B4-BE49-F238E27FC236}">
                  <a16:creationId xmlns:a16="http://schemas.microsoft.com/office/drawing/2014/main" id="{2CFA9E66-1251-4561-816F-FE82FE119FAD}"/>
                </a:ext>
              </a:extLst>
            </p:cNvPr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85">
              <a:extLst>
                <a:ext uri="{FF2B5EF4-FFF2-40B4-BE49-F238E27FC236}">
                  <a16:creationId xmlns:a16="http://schemas.microsoft.com/office/drawing/2014/main" id="{94773E03-5AFF-41F0-A072-B45D93955AD7}"/>
                </a:ext>
              </a:extLst>
            </p:cNvPr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06952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즐겨찾기 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578BC6-658A-E4A0-66AA-2B0507BD7CF0}"/>
              </a:ext>
            </a:extLst>
          </p:cNvPr>
          <p:cNvSpPr/>
          <p:nvPr/>
        </p:nvSpPr>
        <p:spPr>
          <a:xfrm>
            <a:off x="4130070" y="1230413"/>
            <a:ext cx="1941337" cy="4221801"/>
          </a:xfrm>
          <a:prstGeom prst="roundRect">
            <a:avLst>
              <a:gd name="adj" fmla="val 851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468152E-71D0-E7E5-B657-4F34767E1A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84" y="1232166"/>
            <a:ext cx="1952307" cy="4230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623730-A7AE-4F3C-0D09-EFAD8894C32A}"/>
              </a:ext>
            </a:extLst>
          </p:cNvPr>
          <p:cNvSpPr/>
          <p:nvPr/>
        </p:nvSpPr>
        <p:spPr>
          <a:xfrm>
            <a:off x="5545488" y="1743208"/>
            <a:ext cx="525920" cy="250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20A32C-2501-C0A5-5BA2-A805FE059FC5}"/>
              </a:ext>
            </a:extLst>
          </p:cNvPr>
          <p:cNvSpPr/>
          <p:nvPr/>
        </p:nvSpPr>
        <p:spPr>
          <a:xfrm>
            <a:off x="6487675" y="1724131"/>
            <a:ext cx="3395481" cy="288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즐겨찾기 카테고리 안으로 레시피가 등록됨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DF20D7-B519-5229-EDAD-53AA42DB0DDF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368385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8834198-2B47-4B72-9F8E-9C2F07256A18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1129122" y="1383638"/>
            <a:chExt cx="2593390" cy="4748947"/>
          </a:xfrm>
        </p:grpSpPr>
        <p:sp>
          <p:nvSpPr>
            <p:cNvPr id="105" name="모서리가 둥근 직사각형 76">
              <a:extLst>
                <a:ext uri="{FF2B5EF4-FFF2-40B4-BE49-F238E27FC236}">
                  <a16:creationId xmlns:a16="http://schemas.microsoft.com/office/drawing/2014/main" id="{57047591-7170-4E5F-B893-319D99E6AF05}"/>
                </a:ext>
              </a:extLst>
            </p:cNvPr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77">
              <a:extLst>
                <a:ext uri="{FF2B5EF4-FFF2-40B4-BE49-F238E27FC236}">
                  <a16:creationId xmlns:a16="http://schemas.microsoft.com/office/drawing/2014/main" id="{8E810CDB-0972-4F59-813A-E46DC28CBB9E}"/>
                </a:ext>
              </a:extLst>
            </p:cNvPr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23312DC-FAD8-47D8-B521-56CA0EC6D11D}"/>
                </a:ext>
              </a:extLst>
            </p:cNvPr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79">
              <a:extLst>
                <a:ext uri="{FF2B5EF4-FFF2-40B4-BE49-F238E27FC236}">
                  <a16:creationId xmlns:a16="http://schemas.microsoft.com/office/drawing/2014/main" id="{F6644B12-0DFA-4167-84AA-9C940470FD3F}"/>
                </a:ext>
              </a:extLst>
            </p:cNvPr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82">
              <a:extLst>
                <a:ext uri="{FF2B5EF4-FFF2-40B4-BE49-F238E27FC236}">
                  <a16:creationId xmlns:a16="http://schemas.microsoft.com/office/drawing/2014/main" id="{02C83549-9B98-4671-8553-1B7DC5495B32}"/>
                </a:ext>
              </a:extLst>
            </p:cNvPr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83">
              <a:extLst>
                <a:ext uri="{FF2B5EF4-FFF2-40B4-BE49-F238E27FC236}">
                  <a16:creationId xmlns:a16="http://schemas.microsoft.com/office/drawing/2014/main" id="{EBDAC604-A349-428E-BE05-0B9D4BE90EB9}"/>
                </a:ext>
              </a:extLst>
            </p:cNvPr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84">
              <a:extLst>
                <a:ext uri="{FF2B5EF4-FFF2-40B4-BE49-F238E27FC236}">
                  <a16:creationId xmlns:a16="http://schemas.microsoft.com/office/drawing/2014/main" id="{2CFA9E66-1251-4561-816F-FE82FE119FAD}"/>
                </a:ext>
              </a:extLst>
            </p:cNvPr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85">
              <a:extLst>
                <a:ext uri="{FF2B5EF4-FFF2-40B4-BE49-F238E27FC236}">
                  <a16:creationId xmlns:a16="http://schemas.microsoft.com/office/drawing/2014/main" id="{94773E03-5AFF-41F0-A072-B45D93955AD7}"/>
                </a:ext>
              </a:extLst>
            </p:cNvPr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011815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즐겨찾기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578BC6-658A-E4A0-66AA-2B0507BD7CF0}"/>
              </a:ext>
            </a:extLst>
          </p:cNvPr>
          <p:cNvSpPr/>
          <p:nvPr/>
        </p:nvSpPr>
        <p:spPr>
          <a:xfrm>
            <a:off x="4130070" y="1230413"/>
            <a:ext cx="1941337" cy="4221801"/>
          </a:xfrm>
          <a:prstGeom prst="roundRect">
            <a:avLst>
              <a:gd name="adj" fmla="val 851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7187357-5920-553A-F8AA-1E7A303C25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60" y="1231693"/>
            <a:ext cx="1952307" cy="423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BE4CBE-A647-C308-FC6A-DAAA4E83FB83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15565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8834198-2B47-4B72-9F8E-9C2F07256A18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1129122" y="1383638"/>
            <a:chExt cx="2593390" cy="4748947"/>
          </a:xfrm>
        </p:grpSpPr>
        <p:sp>
          <p:nvSpPr>
            <p:cNvPr id="105" name="모서리가 둥근 직사각형 76">
              <a:extLst>
                <a:ext uri="{FF2B5EF4-FFF2-40B4-BE49-F238E27FC236}">
                  <a16:creationId xmlns:a16="http://schemas.microsoft.com/office/drawing/2014/main" id="{57047591-7170-4E5F-B893-319D99E6AF05}"/>
                </a:ext>
              </a:extLst>
            </p:cNvPr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77">
              <a:extLst>
                <a:ext uri="{FF2B5EF4-FFF2-40B4-BE49-F238E27FC236}">
                  <a16:creationId xmlns:a16="http://schemas.microsoft.com/office/drawing/2014/main" id="{8E810CDB-0972-4F59-813A-E46DC28CBB9E}"/>
                </a:ext>
              </a:extLst>
            </p:cNvPr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23312DC-FAD8-47D8-B521-56CA0EC6D11D}"/>
                </a:ext>
              </a:extLst>
            </p:cNvPr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79">
              <a:extLst>
                <a:ext uri="{FF2B5EF4-FFF2-40B4-BE49-F238E27FC236}">
                  <a16:creationId xmlns:a16="http://schemas.microsoft.com/office/drawing/2014/main" id="{F6644B12-0DFA-4167-84AA-9C940470FD3F}"/>
                </a:ext>
              </a:extLst>
            </p:cNvPr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82">
              <a:extLst>
                <a:ext uri="{FF2B5EF4-FFF2-40B4-BE49-F238E27FC236}">
                  <a16:creationId xmlns:a16="http://schemas.microsoft.com/office/drawing/2014/main" id="{02C83549-9B98-4671-8553-1B7DC5495B32}"/>
                </a:ext>
              </a:extLst>
            </p:cNvPr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83">
              <a:extLst>
                <a:ext uri="{FF2B5EF4-FFF2-40B4-BE49-F238E27FC236}">
                  <a16:creationId xmlns:a16="http://schemas.microsoft.com/office/drawing/2014/main" id="{EBDAC604-A349-428E-BE05-0B9D4BE90EB9}"/>
                </a:ext>
              </a:extLst>
            </p:cNvPr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84">
              <a:extLst>
                <a:ext uri="{FF2B5EF4-FFF2-40B4-BE49-F238E27FC236}">
                  <a16:creationId xmlns:a16="http://schemas.microsoft.com/office/drawing/2014/main" id="{2CFA9E66-1251-4561-816F-FE82FE119FAD}"/>
                </a:ext>
              </a:extLst>
            </p:cNvPr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85">
              <a:extLst>
                <a:ext uri="{FF2B5EF4-FFF2-40B4-BE49-F238E27FC236}">
                  <a16:creationId xmlns:a16="http://schemas.microsoft.com/office/drawing/2014/main" id="{94773E03-5AFF-41F0-A072-B45D93955AD7}"/>
                </a:ext>
              </a:extLst>
            </p:cNvPr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011815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즐겨찾기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578BC6-658A-E4A0-66AA-2B0507BD7CF0}"/>
              </a:ext>
            </a:extLst>
          </p:cNvPr>
          <p:cNvSpPr/>
          <p:nvPr/>
        </p:nvSpPr>
        <p:spPr>
          <a:xfrm>
            <a:off x="4130070" y="1230413"/>
            <a:ext cx="1941337" cy="4221801"/>
          </a:xfrm>
          <a:prstGeom prst="roundRect">
            <a:avLst>
              <a:gd name="adj" fmla="val 851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7D971-B9BE-003F-703C-D09E552D8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12" y="1230413"/>
            <a:ext cx="1952307" cy="423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E95AC8A-9799-232B-3454-5C574DFF1C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83" y="1508458"/>
            <a:ext cx="203706" cy="2037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302441-43D5-A9EA-ACA6-41F67774B967}"/>
              </a:ext>
            </a:extLst>
          </p:cNvPr>
          <p:cNvSpPr txBox="1"/>
          <p:nvPr/>
        </p:nvSpPr>
        <p:spPr>
          <a:xfrm>
            <a:off x="5254283" y="1474403"/>
            <a:ext cx="48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ea typeface="나눔고딕"/>
              </a:rPr>
              <a:t>3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</a:rPr>
              <a:t>℃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3EA91-1DFD-2D64-67D2-6E145645D3CD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257384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317500"/>
            <a:ext cx="10160000" cy="6032500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91568" y="3867259"/>
            <a:ext cx="6274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동기 및 목적</a:t>
            </a: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필요성</a:t>
            </a:r>
            <a:endParaRPr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9714" y="3732585"/>
            <a:ext cx="111974" cy="977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4538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8834198-2B47-4B72-9F8E-9C2F07256A18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1129122" y="1383638"/>
            <a:chExt cx="2593390" cy="4748947"/>
          </a:xfrm>
        </p:grpSpPr>
        <p:sp>
          <p:nvSpPr>
            <p:cNvPr id="105" name="모서리가 둥근 직사각형 76">
              <a:extLst>
                <a:ext uri="{FF2B5EF4-FFF2-40B4-BE49-F238E27FC236}">
                  <a16:creationId xmlns:a16="http://schemas.microsoft.com/office/drawing/2014/main" id="{57047591-7170-4E5F-B893-319D99E6AF05}"/>
                </a:ext>
              </a:extLst>
            </p:cNvPr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77">
              <a:extLst>
                <a:ext uri="{FF2B5EF4-FFF2-40B4-BE49-F238E27FC236}">
                  <a16:creationId xmlns:a16="http://schemas.microsoft.com/office/drawing/2014/main" id="{8E810CDB-0972-4F59-813A-E46DC28CBB9E}"/>
                </a:ext>
              </a:extLst>
            </p:cNvPr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23312DC-FAD8-47D8-B521-56CA0EC6D11D}"/>
                </a:ext>
              </a:extLst>
            </p:cNvPr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79">
              <a:extLst>
                <a:ext uri="{FF2B5EF4-FFF2-40B4-BE49-F238E27FC236}">
                  <a16:creationId xmlns:a16="http://schemas.microsoft.com/office/drawing/2014/main" id="{F6644B12-0DFA-4167-84AA-9C940470FD3F}"/>
                </a:ext>
              </a:extLst>
            </p:cNvPr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82">
              <a:extLst>
                <a:ext uri="{FF2B5EF4-FFF2-40B4-BE49-F238E27FC236}">
                  <a16:creationId xmlns:a16="http://schemas.microsoft.com/office/drawing/2014/main" id="{02C83549-9B98-4671-8553-1B7DC5495B32}"/>
                </a:ext>
              </a:extLst>
            </p:cNvPr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83">
              <a:extLst>
                <a:ext uri="{FF2B5EF4-FFF2-40B4-BE49-F238E27FC236}">
                  <a16:creationId xmlns:a16="http://schemas.microsoft.com/office/drawing/2014/main" id="{EBDAC604-A349-428E-BE05-0B9D4BE90EB9}"/>
                </a:ext>
              </a:extLst>
            </p:cNvPr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84">
              <a:extLst>
                <a:ext uri="{FF2B5EF4-FFF2-40B4-BE49-F238E27FC236}">
                  <a16:creationId xmlns:a16="http://schemas.microsoft.com/office/drawing/2014/main" id="{2CFA9E66-1251-4561-816F-FE82FE119FAD}"/>
                </a:ext>
              </a:extLst>
            </p:cNvPr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85">
              <a:extLst>
                <a:ext uri="{FF2B5EF4-FFF2-40B4-BE49-F238E27FC236}">
                  <a16:creationId xmlns:a16="http://schemas.microsoft.com/office/drawing/2014/main" id="{94773E03-5AFF-41F0-A072-B45D93955AD7}"/>
                </a:ext>
              </a:extLst>
            </p:cNvPr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26188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장볼 리스트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578BC6-658A-E4A0-66AA-2B0507BD7CF0}"/>
              </a:ext>
            </a:extLst>
          </p:cNvPr>
          <p:cNvSpPr/>
          <p:nvPr/>
        </p:nvSpPr>
        <p:spPr>
          <a:xfrm>
            <a:off x="4130070" y="1230413"/>
            <a:ext cx="1941337" cy="4221801"/>
          </a:xfrm>
          <a:prstGeom prst="roundRect">
            <a:avLst>
              <a:gd name="adj" fmla="val 851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EBFCEA-BA72-21B5-D828-B8FDEE2CE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07" y="1233318"/>
            <a:ext cx="1952308" cy="423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9433B-A0F9-490C-9BC3-37CB803B020E}"/>
              </a:ext>
            </a:extLst>
          </p:cNvPr>
          <p:cNvGrpSpPr/>
          <p:nvPr/>
        </p:nvGrpSpPr>
        <p:grpSpPr>
          <a:xfrm>
            <a:off x="4198406" y="2115501"/>
            <a:ext cx="2537778" cy="294331"/>
            <a:chOff x="4130068" y="2169675"/>
            <a:chExt cx="2678124" cy="32778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7B701AF-5D5B-4615-DC3D-F008303853C2}"/>
                </a:ext>
              </a:extLst>
            </p:cNvPr>
            <p:cNvSpPr/>
            <p:nvPr/>
          </p:nvSpPr>
          <p:spPr>
            <a:xfrm>
              <a:off x="4130068" y="2169675"/>
              <a:ext cx="1932987" cy="3277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71F8F4D-A914-7733-0DA6-5E3C43957639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6063055" y="2333568"/>
              <a:ext cx="7451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6D239F-1804-A103-295E-9448E85CFFE2}"/>
              </a:ext>
            </a:extLst>
          </p:cNvPr>
          <p:cNvSpPr/>
          <p:nvPr/>
        </p:nvSpPr>
        <p:spPr>
          <a:xfrm>
            <a:off x="6859688" y="2100585"/>
            <a:ext cx="2293286" cy="508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장보기 원하는 식재료를 입력 후 항목 추가 버튼을 눌러 등록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8B310A8-40B5-7A28-BD94-6A8C97C7A6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83" y="1508458"/>
            <a:ext cx="203706" cy="2037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907B94-7BDC-BE02-4CC8-67942467180C}"/>
              </a:ext>
            </a:extLst>
          </p:cNvPr>
          <p:cNvSpPr txBox="1"/>
          <p:nvPr/>
        </p:nvSpPr>
        <p:spPr>
          <a:xfrm>
            <a:off x="5254283" y="1474403"/>
            <a:ext cx="48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ea typeface="나눔고딕"/>
              </a:rPr>
              <a:t>3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</a:rPr>
              <a:t>℃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82DEDD-6FB7-7AC9-4237-DCF210E3B972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41517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8834198-2B47-4B72-9F8E-9C2F07256A18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1129122" y="1383638"/>
            <a:chExt cx="2593390" cy="4748947"/>
          </a:xfrm>
        </p:grpSpPr>
        <p:sp>
          <p:nvSpPr>
            <p:cNvPr id="105" name="모서리가 둥근 직사각형 76">
              <a:extLst>
                <a:ext uri="{FF2B5EF4-FFF2-40B4-BE49-F238E27FC236}">
                  <a16:creationId xmlns:a16="http://schemas.microsoft.com/office/drawing/2014/main" id="{57047591-7170-4E5F-B893-319D99E6AF05}"/>
                </a:ext>
              </a:extLst>
            </p:cNvPr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77">
              <a:extLst>
                <a:ext uri="{FF2B5EF4-FFF2-40B4-BE49-F238E27FC236}">
                  <a16:creationId xmlns:a16="http://schemas.microsoft.com/office/drawing/2014/main" id="{8E810CDB-0972-4F59-813A-E46DC28CBB9E}"/>
                </a:ext>
              </a:extLst>
            </p:cNvPr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23312DC-FAD8-47D8-B521-56CA0EC6D11D}"/>
                </a:ext>
              </a:extLst>
            </p:cNvPr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79">
              <a:extLst>
                <a:ext uri="{FF2B5EF4-FFF2-40B4-BE49-F238E27FC236}">
                  <a16:creationId xmlns:a16="http://schemas.microsoft.com/office/drawing/2014/main" id="{F6644B12-0DFA-4167-84AA-9C940470FD3F}"/>
                </a:ext>
              </a:extLst>
            </p:cNvPr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82">
              <a:extLst>
                <a:ext uri="{FF2B5EF4-FFF2-40B4-BE49-F238E27FC236}">
                  <a16:creationId xmlns:a16="http://schemas.microsoft.com/office/drawing/2014/main" id="{02C83549-9B98-4671-8553-1B7DC5495B32}"/>
                </a:ext>
              </a:extLst>
            </p:cNvPr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83">
              <a:extLst>
                <a:ext uri="{FF2B5EF4-FFF2-40B4-BE49-F238E27FC236}">
                  <a16:creationId xmlns:a16="http://schemas.microsoft.com/office/drawing/2014/main" id="{EBDAC604-A349-428E-BE05-0B9D4BE90EB9}"/>
                </a:ext>
              </a:extLst>
            </p:cNvPr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84">
              <a:extLst>
                <a:ext uri="{FF2B5EF4-FFF2-40B4-BE49-F238E27FC236}">
                  <a16:creationId xmlns:a16="http://schemas.microsoft.com/office/drawing/2014/main" id="{2CFA9E66-1251-4561-816F-FE82FE119FAD}"/>
                </a:ext>
              </a:extLst>
            </p:cNvPr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85">
              <a:extLst>
                <a:ext uri="{FF2B5EF4-FFF2-40B4-BE49-F238E27FC236}">
                  <a16:creationId xmlns:a16="http://schemas.microsoft.com/office/drawing/2014/main" id="{94773E03-5AFF-41F0-A072-B45D93955AD7}"/>
                </a:ext>
              </a:extLst>
            </p:cNvPr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26188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장볼 리스트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578BC6-658A-E4A0-66AA-2B0507BD7CF0}"/>
              </a:ext>
            </a:extLst>
          </p:cNvPr>
          <p:cNvSpPr/>
          <p:nvPr/>
        </p:nvSpPr>
        <p:spPr>
          <a:xfrm>
            <a:off x="4130070" y="1230413"/>
            <a:ext cx="1941337" cy="4221801"/>
          </a:xfrm>
          <a:prstGeom prst="roundRect">
            <a:avLst>
              <a:gd name="adj" fmla="val 851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34E6-4F12-5774-1BF9-F304216821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85" y="1233936"/>
            <a:ext cx="1952307" cy="4230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14CDEC-59CC-CD82-E6A0-D7F2EC53313B}"/>
              </a:ext>
            </a:extLst>
          </p:cNvPr>
          <p:cNvGrpSpPr/>
          <p:nvPr/>
        </p:nvGrpSpPr>
        <p:grpSpPr>
          <a:xfrm>
            <a:off x="4154560" y="2602184"/>
            <a:ext cx="2437609" cy="294331"/>
            <a:chOff x="4130068" y="2169675"/>
            <a:chExt cx="2572415" cy="3277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3AC6414-D089-2C9D-5368-9D705E3EAE99}"/>
                </a:ext>
              </a:extLst>
            </p:cNvPr>
            <p:cNvSpPr/>
            <p:nvPr/>
          </p:nvSpPr>
          <p:spPr>
            <a:xfrm>
              <a:off x="4130068" y="2169675"/>
              <a:ext cx="1932987" cy="3277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52EC6BC-F3FA-BA7D-678A-82E24D31608F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6063055" y="2333568"/>
              <a:ext cx="63942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7C4645-CAB6-E344-174B-D06E1BE08861}"/>
              </a:ext>
            </a:extLst>
          </p:cNvPr>
          <p:cNvSpPr/>
          <p:nvPr/>
        </p:nvSpPr>
        <p:spPr>
          <a:xfrm>
            <a:off x="6719886" y="2560858"/>
            <a:ext cx="3256658" cy="508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롯데마트 홈페이지로 이동 후 해당 재료에 관한 정보를 얻을 수 있음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64E233-BD24-A99A-8AD0-2D86A287F4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83" y="1508458"/>
            <a:ext cx="203706" cy="2037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997852A-6600-6CAB-2D67-C616E437B97F}"/>
              </a:ext>
            </a:extLst>
          </p:cNvPr>
          <p:cNvSpPr txBox="1"/>
          <p:nvPr/>
        </p:nvSpPr>
        <p:spPr>
          <a:xfrm>
            <a:off x="5254283" y="1474403"/>
            <a:ext cx="48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ea typeface="나눔고딕"/>
              </a:rPr>
              <a:t>3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</a:rPr>
              <a:t>℃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F719B6-5FFC-0312-CD0F-E2849116751E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22798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8DC86B-0D39-4C17-B4B9-1007E9170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46893"/>
            <a:ext cx="10160000" cy="4777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-1" y="946893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8834198-2B47-4B72-9F8E-9C2F07256A18}"/>
              </a:ext>
            </a:extLst>
          </p:cNvPr>
          <p:cNvGrpSpPr/>
          <p:nvPr/>
        </p:nvGrpSpPr>
        <p:grpSpPr>
          <a:xfrm>
            <a:off x="3963875" y="1064469"/>
            <a:ext cx="2232248" cy="4502348"/>
            <a:chOff x="1129122" y="1383638"/>
            <a:chExt cx="2593390" cy="4748947"/>
          </a:xfrm>
        </p:grpSpPr>
        <p:sp>
          <p:nvSpPr>
            <p:cNvPr id="105" name="모서리가 둥근 직사각형 76">
              <a:extLst>
                <a:ext uri="{FF2B5EF4-FFF2-40B4-BE49-F238E27FC236}">
                  <a16:creationId xmlns:a16="http://schemas.microsoft.com/office/drawing/2014/main" id="{57047591-7170-4E5F-B893-319D99E6AF05}"/>
                </a:ext>
              </a:extLst>
            </p:cNvPr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77">
              <a:extLst>
                <a:ext uri="{FF2B5EF4-FFF2-40B4-BE49-F238E27FC236}">
                  <a16:creationId xmlns:a16="http://schemas.microsoft.com/office/drawing/2014/main" id="{8E810CDB-0972-4F59-813A-E46DC28CBB9E}"/>
                </a:ext>
              </a:extLst>
            </p:cNvPr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23312DC-FAD8-47D8-B521-56CA0EC6D11D}"/>
                </a:ext>
              </a:extLst>
            </p:cNvPr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79">
              <a:extLst>
                <a:ext uri="{FF2B5EF4-FFF2-40B4-BE49-F238E27FC236}">
                  <a16:creationId xmlns:a16="http://schemas.microsoft.com/office/drawing/2014/main" id="{F6644B12-0DFA-4167-84AA-9C940470FD3F}"/>
                </a:ext>
              </a:extLst>
            </p:cNvPr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82">
              <a:extLst>
                <a:ext uri="{FF2B5EF4-FFF2-40B4-BE49-F238E27FC236}">
                  <a16:creationId xmlns:a16="http://schemas.microsoft.com/office/drawing/2014/main" id="{02C83549-9B98-4671-8553-1B7DC5495B32}"/>
                </a:ext>
              </a:extLst>
            </p:cNvPr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83">
              <a:extLst>
                <a:ext uri="{FF2B5EF4-FFF2-40B4-BE49-F238E27FC236}">
                  <a16:creationId xmlns:a16="http://schemas.microsoft.com/office/drawing/2014/main" id="{EBDAC604-A349-428E-BE05-0B9D4BE90EB9}"/>
                </a:ext>
              </a:extLst>
            </p:cNvPr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84">
              <a:extLst>
                <a:ext uri="{FF2B5EF4-FFF2-40B4-BE49-F238E27FC236}">
                  <a16:creationId xmlns:a16="http://schemas.microsoft.com/office/drawing/2014/main" id="{2CFA9E66-1251-4561-816F-FE82FE119FAD}"/>
                </a:ext>
              </a:extLst>
            </p:cNvPr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85">
              <a:extLst>
                <a:ext uri="{FF2B5EF4-FFF2-40B4-BE49-F238E27FC236}">
                  <a16:creationId xmlns:a16="http://schemas.microsoft.com/office/drawing/2014/main" id="{94773E03-5AFF-41F0-A072-B45D93955AD7}"/>
                </a:ext>
              </a:extLst>
            </p:cNvPr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10871" y="1074690"/>
            <a:ext cx="1204176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장볼리스트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578BC6-658A-E4A0-66AA-2B0507BD7CF0}"/>
              </a:ext>
            </a:extLst>
          </p:cNvPr>
          <p:cNvSpPr/>
          <p:nvPr/>
        </p:nvSpPr>
        <p:spPr>
          <a:xfrm>
            <a:off x="4130070" y="1230413"/>
            <a:ext cx="1941337" cy="4221801"/>
          </a:xfrm>
          <a:prstGeom prst="roundRect">
            <a:avLst>
              <a:gd name="adj" fmla="val 851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4AE35-0451-7D20-7AE4-1755DD25CA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34" y="1236499"/>
            <a:ext cx="1952307" cy="423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EAC714-B961-3B1E-3A9A-70901A0E435C}"/>
              </a:ext>
            </a:extLst>
          </p:cNvPr>
          <p:cNvSpPr txBox="1"/>
          <p:nvPr/>
        </p:nvSpPr>
        <p:spPr>
          <a:xfrm>
            <a:off x="141184" y="551956"/>
            <a:ext cx="13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2.3.3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1813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317500"/>
            <a:ext cx="10160000" cy="6032500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91568" y="3867259"/>
            <a:ext cx="3350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과제의 기술</a:t>
            </a:r>
            <a:endParaRPr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9714" y="3732585"/>
            <a:ext cx="111974" cy="977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57247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15510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3.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과제의 기술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168693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3.1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기술의 차별성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95504EE-8BDF-4697-9FF2-2753EF590502}"/>
              </a:ext>
            </a:extLst>
          </p:cNvPr>
          <p:cNvGrpSpPr/>
          <p:nvPr/>
        </p:nvGrpSpPr>
        <p:grpSpPr>
          <a:xfrm>
            <a:off x="687512" y="1099387"/>
            <a:ext cx="8496944" cy="864096"/>
            <a:chOff x="496927" y="1672150"/>
            <a:chExt cx="8496944" cy="864096"/>
          </a:xfrm>
        </p:grpSpPr>
        <p:sp>
          <p:nvSpPr>
            <p:cNvPr id="9" name="모서리가 둥근 직사각형 6">
              <a:extLst>
                <a:ext uri="{FF2B5EF4-FFF2-40B4-BE49-F238E27FC236}">
                  <a16:creationId xmlns:a16="http://schemas.microsoft.com/office/drawing/2014/main" id="{F206C84D-9D1E-447D-9303-DC8E853604FD}"/>
                </a:ext>
              </a:extLst>
            </p:cNvPr>
            <p:cNvSpPr/>
            <p:nvPr/>
          </p:nvSpPr>
          <p:spPr>
            <a:xfrm>
              <a:off x="496927" y="1672150"/>
              <a:ext cx="8496944" cy="864096"/>
            </a:xfrm>
            <a:prstGeom prst="round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35AED-49E1-441C-A226-89C59D154932}"/>
                </a:ext>
              </a:extLst>
            </p:cNvPr>
            <p:cNvSpPr txBox="1"/>
            <p:nvPr/>
          </p:nvSpPr>
          <p:spPr>
            <a:xfrm>
              <a:off x="903536" y="1903914"/>
              <a:ext cx="7488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기존 냉장고 관리 어플은 냉장고 온도 관리 기능이 없는 경우가 많음</a:t>
              </a:r>
              <a:r>
                <a:rPr lang="en-US" altLang="ko-KR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pic>
        <p:nvPicPr>
          <p:cNvPr id="1030" name="Picture 6" descr="기술 간 융합 촉진하는 IoT, 산업현장에 적용할 때 고려할 사항 - e4ds 뉴스">
            <a:extLst>
              <a:ext uri="{FF2B5EF4-FFF2-40B4-BE49-F238E27FC236}">
                <a16:creationId xmlns:a16="http://schemas.microsoft.com/office/drawing/2014/main" id="{97BE88EB-25F1-467F-96AC-B3CF51B95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32" y="3400031"/>
            <a:ext cx="2737841" cy="19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470374E-8682-42C6-9EF0-1FC0444D222E}"/>
              </a:ext>
            </a:extLst>
          </p:cNvPr>
          <p:cNvSpPr/>
          <p:nvPr/>
        </p:nvSpPr>
        <p:spPr>
          <a:xfrm>
            <a:off x="4575944" y="2161560"/>
            <a:ext cx="617527" cy="864096"/>
          </a:xfrm>
          <a:prstGeom prst="downArrow">
            <a:avLst>
              <a:gd name="adj1" fmla="val 29111"/>
              <a:gd name="adj2" fmla="val 50000"/>
            </a:avLst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15510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3.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과제의 기술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137755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3.2 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주요 특징</a:t>
            </a:r>
            <a:endParaRPr lang="ko-KR" altLang="en-US" sz="1400" spc="-144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94F8B1-F2A5-5742-1A94-844CF7CA4044}"/>
              </a:ext>
            </a:extLst>
          </p:cNvPr>
          <p:cNvSpPr/>
          <p:nvPr/>
        </p:nvSpPr>
        <p:spPr>
          <a:xfrm>
            <a:off x="4863976" y="1899565"/>
            <a:ext cx="5427834" cy="2327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기존에 존재한 냉장고 관리 </a:t>
            </a:r>
            <a:r>
              <a:rPr lang="ko-KR" altLang="en-US" sz="15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어플들은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한정적인 레시피들을 추천하는 것에 비해 본 프로젝트에서 개발한 어플을 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“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농림출산식품 공공데이터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 수많은 레시피들      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활용해 사용자가 원하는 레시피를 골라 요리를  할 수     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있음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555FA3-FD96-BFA8-F8A3-2EA0360C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7" y="1489348"/>
            <a:ext cx="4482395" cy="3147610"/>
          </a:xfrm>
          <a:prstGeom prst="rect">
            <a:avLst/>
          </a:prstGeom>
          <a:ln w="76200">
            <a:solidFill>
              <a:srgbClr val="FF7D8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317500"/>
            <a:ext cx="10160000" cy="6032500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91568" y="3867259"/>
            <a:ext cx="55370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기대효과 및 활용방안</a:t>
            </a:r>
            <a:endParaRPr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9714" y="3732585"/>
            <a:ext cx="111974" cy="977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7406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244265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4.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기대효과 및 활용방안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121975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4.1  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기대효과</a:t>
            </a:r>
            <a:endParaRPr lang="ko-KR" altLang="en-US" sz="1400" spc="-14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5338" y="1561356"/>
            <a:ext cx="6449324" cy="3210373"/>
          </a:xfrm>
          <a:prstGeom prst="rect">
            <a:avLst/>
          </a:prstGeom>
          <a:solidFill>
            <a:srgbClr val="FF7D80"/>
          </a:solidFill>
          <a:ln w="76200">
            <a:solidFill>
              <a:srgbClr val="FF7D8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244265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4.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기대효과 및 활용방안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155068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4.2  </a:t>
            </a:r>
            <a:r>
              <a:rPr lang="ko-KR" altLang="en-US" sz="1400" spc="-144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개발 활용방안</a:t>
            </a:r>
            <a:endParaRPr lang="ko-KR" altLang="en-US" sz="1400" spc="-144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grpSp>
        <p:nvGrpSpPr>
          <p:cNvPr id="9" name="Group 19">
            <a:extLst>
              <a:ext uri="{FF2B5EF4-FFF2-40B4-BE49-F238E27FC236}">
                <a16:creationId xmlns:a16="http://schemas.microsoft.com/office/drawing/2014/main" id="{CE206782-25BC-4E96-82BD-0E1BD87BBA29}"/>
              </a:ext>
            </a:extLst>
          </p:cNvPr>
          <p:cNvGrpSpPr/>
          <p:nvPr/>
        </p:nvGrpSpPr>
        <p:grpSpPr>
          <a:xfrm>
            <a:off x="1" y="1489735"/>
            <a:ext cx="4662023" cy="3202129"/>
            <a:chOff x="-73190" y="1258406"/>
            <a:chExt cx="4662023" cy="3202129"/>
          </a:xfrm>
        </p:grpSpPr>
        <p:grpSp>
          <p:nvGrpSpPr>
            <p:cNvPr id="11" name="그룹 8">
              <a:extLst>
                <a:ext uri="{FF2B5EF4-FFF2-40B4-BE49-F238E27FC236}">
                  <a16:creationId xmlns:a16="http://schemas.microsoft.com/office/drawing/2014/main" id="{AF2C1C29-335B-49AF-A011-F719B140D864}"/>
                </a:ext>
              </a:extLst>
            </p:cNvPr>
            <p:cNvGrpSpPr/>
            <p:nvPr/>
          </p:nvGrpSpPr>
          <p:grpSpPr>
            <a:xfrm>
              <a:off x="-73190" y="1273324"/>
              <a:ext cx="1715878" cy="523220"/>
              <a:chOff x="-86980" y="1170577"/>
              <a:chExt cx="1715878" cy="523220"/>
            </a:xfrm>
          </p:grpSpPr>
          <p:sp>
            <p:nvSpPr>
              <p:cNvPr id="23" name="직사각형 7">
                <a:extLst>
                  <a:ext uri="{FF2B5EF4-FFF2-40B4-BE49-F238E27FC236}">
                    <a16:creationId xmlns:a16="http://schemas.microsoft.com/office/drawing/2014/main" id="{57539317-28E0-477D-92E6-ED79DF4B120B}"/>
                  </a:ext>
                </a:extLst>
              </p:cNvPr>
              <p:cNvSpPr/>
              <p:nvPr/>
            </p:nvSpPr>
            <p:spPr>
              <a:xfrm>
                <a:off x="-86980" y="1273324"/>
                <a:ext cx="1681552" cy="289773"/>
              </a:xfrm>
              <a:prstGeom prst="rect">
                <a:avLst/>
              </a:prstGeom>
              <a:solidFill>
                <a:srgbClr val="F16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4" name="직사각형 1">
                <a:extLst>
                  <a:ext uri="{FF2B5EF4-FFF2-40B4-BE49-F238E27FC236}">
                    <a16:creationId xmlns:a16="http://schemas.microsoft.com/office/drawing/2014/main" id="{87BEBBF1-ED72-4ABF-B145-65BC55D98CE8}"/>
                  </a:ext>
                </a:extLst>
              </p:cNvPr>
              <p:cNvSpPr/>
              <p:nvPr/>
            </p:nvSpPr>
            <p:spPr>
              <a:xfrm>
                <a:off x="1115616" y="1170577"/>
                <a:ext cx="513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01</a:t>
                </a:r>
                <a:endPara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F14941-5289-4CF3-B973-436696B90C12}"/>
                </a:ext>
              </a:extLst>
            </p:cNvPr>
            <p:cNvSpPr txBox="1"/>
            <p:nvPr/>
          </p:nvSpPr>
          <p:spPr>
            <a:xfrm>
              <a:off x="1642688" y="1258406"/>
              <a:ext cx="1330814" cy="454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레시피 추천</a:t>
              </a:r>
            </a:p>
          </p:txBody>
        </p:sp>
        <p:grpSp>
          <p:nvGrpSpPr>
            <p:cNvPr id="19" name="그룹 8">
              <a:extLst>
                <a:ext uri="{FF2B5EF4-FFF2-40B4-BE49-F238E27FC236}">
                  <a16:creationId xmlns:a16="http://schemas.microsoft.com/office/drawing/2014/main" id="{B356FCEF-02BC-43D2-A392-03684FBEA21F}"/>
                </a:ext>
              </a:extLst>
            </p:cNvPr>
            <p:cNvGrpSpPr/>
            <p:nvPr/>
          </p:nvGrpSpPr>
          <p:grpSpPr>
            <a:xfrm>
              <a:off x="-73190" y="2646131"/>
              <a:ext cx="1778395" cy="523220"/>
              <a:chOff x="-86980" y="1430767"/>
              <a:chExt cx="1778395" cy="523220"/>
            </a:xfrm>
          </p:grpSpPr>
          <p:sp>
            <p:nvSpPr>
              <p:cNvPr id="21" name="직사각형 7">
                <a:extLst>
                  <a:ext uri="{FF2B5EF4-FFF2-40B4-BE49-F238E27FC236}">
                    <a16:creationId xmlns:a16="http://schemas.microsoft.com/office/drawing/2014/main" id="{849BD37C-1B07-491C-B8FB-2CF841364E7A}"/>
                  </a:ext>
                </a:extLst>
              </p:cNvPr>
              <p:cNvSpPr/>
              <p:nvPr/>
            </p:nvSpPr>
            <p:spPr>
              <a:xfrm>
                <a:off x="-86980" y="1533514"/>
                <a:ext cx="1681552" cy="289773"/>
              </a:xfrm>
              <a:prstGeom prst="rect">
                <a:avLst/>
              </a:prstGeom>
              <a:solidFill>
                <a:srgbClr val="F16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" name="직사각형 1">
                <a:extLst>
                  <a:ext uri="{FF2B5EF4-FFF2-40B4-BE49-F238E27FC236}">
                    <a16:creationId xmlns:a16="http://schemas.microsoft.com/office/drawing/2014/main" id="{F5B578EE-4BF0-4871-8B24-CB2F04353B4F}"/>
                  </a:ext>
                </a:extLst>
              </p:cNvPr>
              <p:cNvSpPr/>
              <p:nvPr/>
            </p:nvSpPr>
            <p:spPr>
              <a:xfrm>
                <a:off x="1115616" y="1430767"/>
                <a:ext cx="575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02</a:t>
                </a:r>
                <a:endPara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DAE69A3-2A1C-4F77-BBF1-2E56AF26679A}"/>
                </a:ext>
              </a:extLst>
            </p:cNvPr>
            <p:cNvGrpSpPr/>
            <p:nvPr/>
          </p:nvGrpSpPr>
          <p:grpSpPr>
            <a:xfrm>
              <a:off x="-73190" y="2645996"/>
              <a:ext cx="4662023" cy="1814539"/>
              <a:chOff x="-73190" y="2520639"/>
              <a:chExt cx="4662023" cy="1814539"/>
            </a:xfrm>
          </p:grpSpPr>
          <p:grpSp>
            <p:nvGrpSpPr>
              <p:cNvPr id="15" name="그룹 8">
                <a:extLst>
                  <a:ext uri="{FF2B5EF4-FFF2-40B4-BE49-F238E27FC236}">
                    <a16:creationId xmlns:a16="http://schemas.microsoft.com/office/drawing/2014/main" id="{73FC3A26-6E7D-4929-A172-212E7DB963C3}"/>
                  </a:ext>
                </a:extLst>
              </p:cNvPr>
              <p:cNvGrpSpPr/>
              <p:nvPr/>
            </p:nvGrpSpPr>
            <p:grpSpPr>
              <a:xfrm>
                <a:off x="-73190" y="3811958"/>
                <a:ext cx="1765571" cy="523220"/>
                <a:chOff x="-86980" y="1542279"/>
                <a:chExt cx="1765571" cy="523220"/>
              </a:xfrm>
            </p:grpSpPr>
            <p:sp>
              <p:nvSpPr>
                <p:cNvPr id="17" name="직사각형 7">
                  <a:extLst>
                    <a:ext uri="{FF2B5EF4-FFF2-40B4-BE49-F238E27FC236}">
                      <a16:creationId xmlns:a16="http://schemas.microsoft.com/office/drawing/2014/main" id="{E36D1430-BE36-4D0B-90C2-7426717F7917}"/>
                    </a:ext>
                  </a:extLst>
                </p:cNvPr>
                <p:cNvSpPr/>
                <p:nvPr/>
              </p:nvSpPr>
              <p:spPr>
                <a:xfrm>
                  <a:off x="-86980" y="1645026"/>
                  <a:ext cx="1681552" cy="289773"/>
                </a:xfrm>
                <a:prstGeom prst="rect">
                  <a:avLst/>
                </a:prstGeom>
                <a:solidFill>
                  <a:srgbClr val="F164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">
                  <a:extLst>
                    <a:ext uri="{FF2B5EF4-FFF2-40B4-BE49-F238E27FC236}">
                      <a16:creationId xmlns:a16="http://schemas.microsoft.com/office/drawing/2014/main" id="{F84FCCCA-6344-4781-AB8D-67FE94A7EF22}"/>
                    </a:ext>
                  </a:extLst>
                </p:cNvPr>
                <p:cNvSpPr/>
                <p:nvPr/>
              </p:nvSpPr>
              <p:spPr>
                <a:xfrm>
                  <a:off x="1115616" y="1542279"/>
                  <a:ext cx="56297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800" spc="-150" dirty="0">
                      <a:solidFill>
                        <a:schemeClr val="bg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03</a:t>
                  </a:r>
                  <a:endParaRPr lang="ko-KR" altLang="en-US" sz="280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6914D-BC4C-4245-9656-3CBD829CB84E}"/>
                  </a:ext>
                </a:extLst>
              </p:cNvPr>
              <p:cNvSpPr txBox="1"/>
              <p:nvPr/>
            </p:nvSpPr>
            <p:spPr>
              <a:xfrm>
                <a:off x="1550425" y="2520639"/>
                <a:ext cx="3038408" cy="454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고딕" pitchFamily="2" charset="-127"/>
                    <a:ea typeface="나눔고딕" pitchFamily="2" charset="-127"/>
                  </a:rPr>
                  <a:t>음식물 쓰레기 배출량 감소</a:t>
                </a: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78C3C0-19C5-4255-AD18-3E772426B4D5}"/>
              </a:ext>
            </a:extLst>
          </p:cNvPr>
          <p:cNvSpPr/>
          <p:nvPr/>
        </p:nvSpPr>
        <p:spPr>
          <a:xfrm>
            <a:off x="1730610" y="1958625"/>
            <a:ext cx="7032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 추천으로 결정피로 현상을 완화시켜주고 냉장고에 남아 있는 재료를 효율적으로 활용 가능함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8F1E90-E5F7-4C2C-AEE7-D10BA3043466}"/>
              </a:ext>
            </a:extLst>
          </p:cNvPr>
          <p:cNvSpPr/>
          <p:nvPr/>
        </p:nvSpPr>
        <p:spPr>
          <a:xfrm>
            <a:off x="1728215" y="3316219"/>
            <a:ext cx="7032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소유한 재료를 기한 내에 최대로 활용하여 남는 재료들을 최소화해 음식물 쓰레기 배출량을 줄이는데 도움을 줌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664BEF-184A-4977-A811-B8725730C500}"/>
              </a:ext>
            </a:extLst>
          </p:cNvPr>
          <p:cNvSpPr txBox="1"/>
          <p:nvPr/>
        </p:nvSpPr>
        <p:spPr>
          <a:xfrm>
            <a:off x="1607707" y="4168644"/>
            <a:ext cx="227658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2" charset="-127"/>
                <a:ea typeface="나눔고딕" pitchFamily="2" charset="-127"/>
              </a:rPr>
              <a:t>식재료 조회 및 관리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27CBA4-02A7-41E3-B620-B8EFD91081D0}"/>
              </a:ext>
            </a:extLst>
          </p:cNvPr>
          <p:cNvSpPr/>
          <p:nvPr/>
        </p:nvSpPr>
        <p:spPr>
          <a:xfrm>
            <a:off x="1715879" y="4623256"/>
            <a:ext cx="7032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냉장고를 열지 않아도 언제 어디서든 냉장고 식재료를 조회하고 관리가 가능하다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317500"/>
            <a:ext cx="10160000" cy="6032500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91568" y="3867259"/>
            <a:ext cx="4153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5. 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향후 개발 계획</a:t>
            </a:r>
            <a:endParaRPr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9714" y="3732585"/>
            <a:ext cx="111974" cy="977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2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520160" y="2865020"/>
            <a:ext cx="1440159" cy="228501"/>
          </a:xfrm>
          <a:prstGeom prst="rect">
            <a:avLst/>
          </a:prstGeom>
          <a:solidFill>
            <a:srgbClr val="FF5A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829120" y="2865119"/>
            <a:ext cx="468000" cy="228501"/>
          </a:xfrm>
          <a:prstGeom prst="rect">
            <a:avLst/>
          </a:prstGeom>
          <a:solidFill>
            <a:srgbClr val="FF5A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735692" y="2565142"/>
            <a:ext cx="3854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해에 버려지는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만톤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음식물 중에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57%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유통기한이 지난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음식이다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49F40-370A-4F88-BC54-11F2F7A264E6}"/>
              </a:ext>
            </a:extLst>
          </p:cNvPr>
          <p:cNvSpPr txBox="1"/>
          <p:nvPr/>
        </p:nvSpPr>
        <p:spPr>
          <a:xfrm>
            <a:off x="183456" y="213946"/>
            <a:ext cx="28385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1.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개발동기 및 목적</a:t>
            </a: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,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필요성  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ACE6E-700C-480D-9B11-CEB8D9322013}"/>
              </a:ext>
            </a:extLst>
          </p:cNvPr>
          <p:cNvSpPr txBox="1"/>
          <p:nvPr/>
        </p:nvSpPr>
        <p:spPr>
          <a:xfrm>
            <a:off x="141184" y="551956"/>
            <a:ext cx="2579156" cy="2938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1.1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추진과제의 개발 배경 및 목적 </a:t>
            </a:r>
            <a:endParaRPr lang="ko-KR" altLang="en-US" sz="1400" spc="-144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811F7D-E7DE-44AE-803D-0944FB45BE27}"/>
              </a:ext>
            </a:extLst>
          </p:cNvPr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87434EC-B529-4C90-91A9-E61069824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306" y="1417340"/>
            <a:ext cx="4759018" cy="3240360"/>
          </a:xfrm>
          <a:prstGeom prst="rect">
            <a:avLst/>
          </a:prstGeom>
          <a:ln w="76200">
            <a:solidFill>
              <a:srgbClr val="FF7D80"/>
            </a:solidFill>
          </a:ln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526E80-9BF2-4362-9E18-E26944AF7542}"/>
              </a:ext>
            </a:extLst>
          </p:cNvPr>
          <p:cNvSpPr txBox="1"/>
          <p:nvPr/>
        </p:nvSpPr>
        <p:spPr>
          <a:xfrm>
            <a:off x="1057728" y="4801716"/>
            <a:ext cx="402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&lt;2019</a:t>
            </a:r>
            <a:r>
              <a:rPr lang="ko-KR" altLang="en-US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년 한해에 버려진 유통기한이 지난 음식물 비율</a:t>
            </a:r>
            <a:r>
              <a:rPr lang="en-US" altLang="ko-KR" sz="1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&gt;</a:t>
            </a:r>
            <a:endParaRPr lang="ko-KR" altLang="en-US" sz="1200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5955228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180671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5.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향후 개발 계획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grpSp>
        <p:nvGrpSpPr>
          <p:cNvPr id="7" name="Group 19">
            <a:extLst>
              <a:ext uri="{FF2B5EF4-FFF2-40B4-BE49-F238E27FC236}">
                <a16:creationId xmlns:a16="http://schemas.microsoft.com/office/drawing/2014/main" id="{9785AABD-7051-4594-BDF8-9F4474D733A0}"/>
              </a:ext>
            </a:extLst>
          </p:cNvPr>
          <p:cNvGrpSpPr/>
          <p:nvPr/>
        </p:nvGrpSpPr>
        <p:grpSpPr>
          <a:xfrm>
            <a:off x="1" y="1489735"/>
            <a:ext cx="4417732" cy="1910945"/>
            <a:chOff x="-73190" y="1258406"/>
            <a:chExt cx="4417732" cy="191094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110C9C1-30EB-4548-9DB1-640BBE80F317}"/>
                </a:ext>
              </a:extLst>
            </p:cNvPr>
            <p:cNvGrpSpPr/>
            <p:nvPr/>
          </p:nvGrpSpPr>
          <p:grpSpPr>
            <a:xfrm>
              <a:off x="-73190" y="1273324"/>
              <a:ext cx="1715878" cy="523220"/>
              <a:chOff x="-86980" y="1170577"/>
              <a:chExt cx="1715878" cy="523220"/>
            </a:xfrm>
          </p:grpSpPr>
          <p:sp>
            <p:nvSpPr>
              <p:cNvPr id="21" name="직사각형 7">
                <a:extLst>
                  <a:ext uri="{FF2B5EF4-FFF2-40B4-BE49-F238E27FC236}">
                    <a16:creationId xmlns:a16="http://schemas.microsoft.com/office/drawing/2014/main" id="{4B33BBB8-1230-4668-AA5C-8C521CBCF2CB}"/>
                  </a:ext>
                </a:extLst>
              </p:cNvPr>
              <p:cNvSpPr/>
              <p:nvPr/>
            </p:nvSpPr>
            <p:spPr>
              <a:xfrm>
                <a:off x="-86980" y="1273324"/>
                <a:ext cx="1681552" cy="289773"/>
              </a:xfrm>
              <a:prstGeom prst="rect">
                <a:avLst/>
              </a:prstGeom>
              <a:solidFill>
                <a:srgbClr val="F16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" name="직사각형 1">
                <a:extLst>
                  <a:ext uri="{FF2B5EF4-FFF2-40B4-BE49-F238E27FC236}">
                    <a16:creationId xmlns:a16="http://schemas.microsoft.com/office/drawing/2014/main" id="{9C66018B-C7B7-486F-9D21-98F6FFD3E969}"/>
                  </a:ext>
                </a:extLst>
              </p:cNvPr>
              <p:cNvSpPr/>
              <p:nvPr/>
            </p:nvSpPr>
            <p:spPr>
              <a:xfrm>
                <a:off x="1115616" y="1170577"/>
                <a:ext cx="513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01</a:t>
                </a:r>
                <a:endPara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AB281B-D945-436E-A917-8E65C614855D}"/>
                </a:ext>
              </a:extLst>
            </p:cNvPr>
            <p:cNvSpPr txBox="1"/>
            <p:nvPr/>
          </p:nvSpPr>
          <p:spPr>
            <a:xfrm>
              <a:off x="1713220" y="1258406"/>
              <a:ext cx="1189749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기능 추가</a:t>
              </a:r>
            </a:p>
          </p:txBody>
        </p:sp>
        <p:grpSp>
          <p:nvGrpSpPr>
            <p:cNvPr id="13" name="그룹 8">
              <a:extLst>
                <a:ext uri="{FF2B5EF4-FFF2-40B4-BE49-F238E27FC236}">
                  <a16:creationId xmlns:a16="http://schemas.microsoft.com/office/drawing/2014/main" id="{B44738CA-DC25-4E61-8193-05AD5EE7B5D8}"/>
                </a:ext>
              </a:extLst>
            </p:cNvPr>
            <p:cNvGrpSpPr/>
            <p:nvPr/>
          </p:nvGrpSpPr>
          <p:grpSpPr>
            <a:xfrm>
              <a:off x="-73190" y="2646131"/>
              <a:ext cx="1778395" cy="523220"/>
              <a:chOff x="-86980" y="1430767"/>
              <a:chExt cx="1778395" cy="523220"/>
            </a:xfrm>
          </p:grpSpPr>
          <p:sp>
            <p:nvSpPr>
              <p:cNvPr id="19" name="직사각형 7">
                <a:extLst>
                  <a:ext uri="{FF2B5EF4-FFF2-40B4-BE49-F238E27FC236}">
                    <a16:creationId xmlns:a16="http://schemas.microsoft.com/office/drawing/2014/main" id="{D21C465E-851E-40D9-B957-63BC90624BF2}"/>
                  </a:ext>
                </a:extLst>
              </p:cNvPr>
              <p:cNvSpPr/>
              <p:nvPr/>
            </p:nvSpPr>
            <p:spPr>
              <a:xfrm>
                <a:off x="-86980" y="1533514"/>
                <a:ext cx="1681552" cy="289773"/>
              </a:xfrm>
              <a:prstGeom prst="rect">
                <a:avLst/>
              </a:prstGeom>
              <a:solidFill>
                <a:srgbClr val="F16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직사각형 1">
                <a:extLst>
                  <a:ext uri="{FF2B5EF4-FFF2-40B4-BE49-F238E27FC236}">
                    <a16:creationId xmlns:a16="http://schemas.microsoft.com/office/drawing/2014/main" id="{66DFEE7E-936D-4713-A0D1-0297C0985E2B}"/>
                  </a:ext>
                </a:extLst>
              </p:cNvPr>
              <p:cNvSpPr/>
              <p:nvPr/>
            </p:nvSpPr>
            <p:spPr>
              <a:xfrm>
                <a:off x="1115616" y="1430767"/>
                <a:ext cx="575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02</a:t>
                </a:r>
                <a:endPara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451585-F2BB-429C-ABB7-BB91A43351F6}"/>
                </a:ext>
              </a:extLst>
            </p:cNvPr>
            <p:cNvSpPr txBox="1"/>
            <p:nvPr/>
          </p:nvSpPr>
          <p:spPr>
            <a:xfrm>
              <a:off x="1162118" y="2623631"/>
              <a:ext cx="3182424" cy="45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Iot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온도 센서 교체 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FC5D7C-B82A-4FED-A053-1B5243C4EC19}"/>
              </a:ext>
            </a:extLst>
          </p:cNvPr>
          <p:cNvSpPr/>
          <p:nvPr/>
        </p:nvSpPr>
        <p:spPr>
          <a:xfrm>
            <a:off x="1730610" y="1958625"/>
            <a:ext cx="7032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레시피 추천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장보기 기능 이외에 사용자가 좀 더 효과적으로 </a:t>
            </a:r>
            <a:r>
              <a:rPr lang="ko-KR" altLang="en-US" sz="1600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사용할만한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기능을 추가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76F5A1-3DFC-4CAE-9823-7B09A7AB0512}"/>
              </a:ext>
            </a:extLst>
          </p:cNvPr>
          <p:cNvSpPr/>
          <p:nvPr/>
        </p:nvSpPr>
        <p:spPr>
          <a:xfrm>
            <a:off x="1760604" y="3392987"/>
            <a:ext cx="7032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냉장고 온도를 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 적용하기 위해 </a:t>
            </a:r>
            <a:r>
              <a:rPr lang="ko-KR" altLang="en-US" sz="1600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블루투스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센서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온습도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센서를 이용해 온도를 측정하는데 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DHT-11 </a:t>
            </a:r>
            <a:r>
              <a:rPr lang="ko-KR" altLang="en-US" sz="1600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온습도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센서에 문제가 생겨 냉장고 온도가 제대로 표시되지 않는 상황이 나와 추후에 센서 교체 후 다시 개발을 할 생각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317500"/>
            <a:ext cx="10160000" cy="6032500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91568" y="3867259"/>
            <a:ext cx="2645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6. 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참고자료</a:t>
            </a:r>
            <a:endParaRPr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9714" y="3732585"/>
            <a:ext cx="111974" cy="977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8986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129541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6.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참고자료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3516" y="1129308"/>
            <a:ext cx="87129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"/>
            </a:endParaRPr>
          </a:p>
          <a:p>
            <a:pPr>
              <a:defRPr/>
            </a:pPr>
            <a:r>
              <a:rPr lang="en-US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  <a:hlinkClick r:id="rId3"/>
              </a:rPr>
              <a:t>https://developer.android.com/training/basics/firstapp/creating-project?hl=ko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                            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(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안드로이드 스튜디오 튜토리얼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)</a:t>
            </a:r>
          </a:p>
          <a:p>
            <a:pPr>
              <a:defRPr/>
            </a:pPr>
            <a:endParaRPr lang="en-US" altLang="ko-KR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"/>
            </a:endParaRPr>
          </a:p>
          <a:p>
            <a:pPr>
              <a:defRPr/>
            </a:pPr>
            <a:endParaRPr lang="en-US" altLang="ko-KR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"/>
            </a:endParaRPr>
          </a:p>
          <a:p>
            <a:pPr>
              <a:defRPr/>
            </a:pPr>
            <a:endParaRPr lang="ko-KR" altLang="en-US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"/>
            </a:endParaRPr>
          </a:p>
          <a:p>
            <a:pPr>
              <a:defRPr/>
            </a:pPr>
            <a:r>
              <a:rPr lang="en-US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  <a:hlinkClick r:id="rId4"/>
              </a:rPr>
              <a:t>https://www.sqlite.org/docs.html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 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(</a:t>
            </a:r>
            <a:r>
              <a:rPr lang="ko-KR" altLang="en-US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SQLITE다큐먼트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"/>
              </a:rPr>
              <a:t>)</a:t>
            </a:r>
            <a:endParaRPr lang="ko-KR" altLang="en-US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776" y="-317500"/>
            <a:ext cx="10163776" cy="6032500"/>
            <a:chOff x="406358" y="0"/>
            <a:chExt cx="9150796" cy="5794645"/>
          </a:xfrm>
        </p:grpSpPr>
        <p:pic>
          <p:nvPicPr>
            <p:cNvPr id="17" name="Picture 4" descr="http://www.techwil.com/wp-content/uploads/2015/05/o-HAPPY-YOUNG-PEOPLE-facebook.jpg"/>
            <p:cNvPicPr>
              <a:picLocks noChangeAspect="1" noChangeArrowheads="1"/>
            </p:cNvPicPr>
            <p:nvPr/>
          </p:nvPicPr>
          <p:blipFill rotWithShape="1">
            <a:blip r:embed="rId3"/>
            <a:srcRect t="-100"/>
            <a:stretch>
              <a:fillRect/>
            </a:stretch>
          </p:blipFill>
          <p:spPr>
            <a:xfrm>
              <a:off x="406358" y="9342"/>
              <a:ext cx="9150796" cy="5775960"/>
            </a:xfrm>
            <a:prstGeom prst="rect">
              <a:avLst/>
            </a:prstGeom>
            <a:noFill/>
          </p:spPr>
        </p:pic>
        <p:sp>
          <p:nvSpPr>
            <p:cNvPr id="18" name="직사각형 17"/>
            <p:cNvSpPr/>
            <p:nvPr/>
          </p:nvSpPr>
          <p:spPr>
            <a:xfrm>
              <a:off x="409756" y="0"/>
              <a:ext cx="9144000" cy="5794645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101600" tIns="50800" rIns="101600" bIns="5080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0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68804" y="1847972"/>
            <a:ext cx="7110643" cy="1544007"/>
            <a:chOff x="2274051" y="2234396"/>
            <a:chExt cx="6399577" cy="1389608"/>
          </a:xfrm>
        </p:grpSpPr>
        <p:sp>
          <p:nvSpPr>
            <p:cNvPr id="11" name="이등변 삼각형 10"/>
            <p:cNvSpPr/>
            <p:nvPr/>
          </p:nvSpPr>
          <p:spPr>
            <a:xfrm rot="6050290">
              <a:off x="2651058" y="2933189"/>
              <a:ext cx="741987" cy="6396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39700">
              <a:solidFill>
                <a:srgbClr val="0DA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775038" y="2457951"/>
              <a:ext cx="626696" cy="6251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39700">
              <a:solidFill>
                <a:srgbClr val="FAC1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20870764">
              <a:off x="2274051" y="2390056"/>
              <a:ext cx="626696" cy="625147"/>
            </a:xfrm>
            <a:prstGeom prst="roundRect">
              <a:avLst>
                <a:gd name="adj" fmla="val 13731"/>
              </a:avLst>
            </a:prstGeom>
            <a:solidFill>
              <a:schemeClr val="bg1"/>
            </a:solidFill>
            <a:ln w="139700"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7442" y="2234396"/>
              <a:ext cx="5106186" cy="13142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889" spc="-167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/>
                  <a:ea typeface="배달의민족 주아"/>
                </a:rPr>
                <a:t>Thank you!!</a:t>
              </a:r>
              <a:endParaRPr lang="ko-KR" altLang="en-US" sz="8889" spc="-167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/>
                <a:ea typeface="배달의민족 주아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0" y="-317500"/>
            <a:ext cx="10160000" cy="80009"/>
            <a:chOff x="0" y="0"/>
            <a:chExt cx="9144000" cy="72008"/>
          </a:xfrm>
        </p:grpSpPr>
        <p:sp>
          <p:nvSpPr>
            <p:cNvPr id="28" name="직사각형 27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101600" tIns="50800" rIns="101600" bIns="5080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101600" tIns="50800" rIns="101600" bIns="5080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101600" tIns="50800" rIns="101600" bIns="5080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0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1700" y="1409091"/>
            <a:ext cx="3430826" cy="451752"/>
            <a:chOff x="3840992" y="1971055"/>
            <a:chExt cx="3087742" cy="406577"/>
          </a:xfrm>
        </p:grpSpPr>
        <p:sp>
          <p:nvSpPr>
            <p:cNvPr id="20" name="직사각형 14"/>
            <p:cNvSpPr/>
            <p:nvPr/>
          </p:nvSpPr>
          <p:spPr>
            <a:xfrm>
              <a:off x="3840992" y="2007491"/>
              <a:ext cx="3087742" cy="370141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/>
            </a:p>
          </p:txBody>
        </p:sp>
        <p:sp>
          <p:nvSpPr>
            <p:cNvPr id="21" name="직사각형 15"/>
            <p:cNvSpPr/>
            <p:nvPr/>
          </p:nvSpPr>
          <p:spPr>
            <a:xfrm>
              <a:off x="3840992" y="1971055"/>
              <a:ext cx="2964695" cy="3908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222" dirty="0"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Refrigerator</a:t>
              </a:r>
              <a:r>
                <a:rPr lang="ko-KR" altLang="en-US" sz="2222" dirty="0"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 </a:t>
              </a:r>
              <a:r>
                <a:rPr lang="en-US" altLang="ko-KR" sz="2222" dirty="0"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manage</a:t>
              </a:r>
              <a:r>
                <a:rPr lang="ko-KR" altLang="en-US" sz="2222" dirty="0"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 </a:t>
              </a:r>
              <a:r>
                <a:rPr lang="en-US" altLang="ko-KR" sz="2222" dirty="0"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app</a:t>
              </a:r>
              <a:endParaRPr lang="ko-KR" altLang="en-US" sz="2222" dirty="0">
                <a:solidFill>
                  <a:schemeClr val="bg1"/>
                </a:solidFill>
                <a:latin typeface="배달의민족 주아"/>
                <a:ea typeface="배달의민족 주아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28385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1.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개발동기 및 목적</a:t>
            </a: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,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필요성  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233115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1.2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개발 대상 기술제품의 개요</a:t>
            </a:r>
            <a:endParaRPr lang="ko-KR" altLang="en-US" sz="1400" spc="-144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0445" y="1665538"/>
            <a:ext cx="4309555" cy="2857500"/>
          </a:xfrm>
          <a:prstGeom prst="rect">
            <a:avLst/>
          </a:prstGeom>
          <a:ln w="76200">
            <a:solidFill>
              <a:srgbClr val="FF7D80"/>
            </a:solidFill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16103" y="1633364"/>
            <a:ext cx="2880320" cy="2880320"/>
          </a:xfrm>
          <a:prstGeom prst="rect">
            <a:avLst/>
          </a:prstGeom>
          <a:ln w="76200">
            <a:solidFill>
              <a:srgbClr val="FF7D8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456" y="213946"/>
            <a:ext cx="28385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1.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개발동기 및 목적</a:t>
            </a: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,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필요성  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84" y="551956"/>
            <a:ext cx="326147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1.3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개발 대상 기술제품의 중요성과 파급효과</a:t>
            </a:r>
            <a:endParaRPr lang="ko-KR" altLang="en-US" sz="1400" spc="-144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B4C1450-2CF8-D6E5-CF50-7D108999EFE2}"/>
              </a:ext>
            </a:extLst>
          </p:cNvPr>
          <p:cNvGrpSpPr/>
          <p:nvPr/>
        </p:nvGrpSpPr>
        <p:grpSpPr>
          <a:xfrm>
            <a:off x="257060" y="927834"/>
            <a:ext cx="4673476" cy="4697102"/>
            <a:chOff x="432320" y="1072614"/>
            <a:chExt cx="4673476" cy="46971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C4873E2-638C-5B6E-E87F-5D3FEE7EEC8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320" y="2283575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798563-D733-10E5-07F2-F43951E8DB42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597" y="2283575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DD49C9-4A07-53CB-F18A-EC22F8E3298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4672" y="2283575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016FF33-83FA-FB22-E534-C3EF505927B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5796" y="2283575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9F03856-89B2-1146-CEAF-ED032C840A62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5796" y="3512427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126DC2B-8FB0-C4E0-B363-07422904DDC7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5796" y="1088759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75A471B-6039-6126-EE08-FD23BEB03011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14672" y="3509504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10017C0-EEC1-E970-A228-4E49F65CD3B0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320" y="3494536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9DFFB37-E96D-AB20-573D-11EC5F184C5C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3496" y="1083999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E29A5D9-500D-2C58-D2C6-88645DCD5FB3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14672" y="1086952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D9DF4A0-72CE-087F-0C1A-D5A35879F49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2320" y="1072614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B65C534-9849-40DF-5352-29818674893F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23496" y="4689716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12513D5-FB52-F2F3-E2BF-EB225151138A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14672" y="4689716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4164E75-5D00-244F-1910-BA0FB1FABFCC}"/>
                </a:ext>
              </a:extLst>
            </p:cNvPr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25796" y="4689716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AD29004-26F2-C26C-7CA3-4B4DFA5F59AB}"/>
                </a:ext>
              </a:extLst>
            </p:cNvPr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25032" y="3494536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984EC25-800D-3090-2100-F4FEDD7AC1AA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2320" y="4689716"/>
              <a:ext cx="1080000" cy="1080000"/>
            </a:xfrm>
            <a:prstGeom prst="rect">
              <a:avLst/>
            </a:prstGeom>
            <a:ln w="28575">
              <a:solidFill>
                <a:srgbClr val="FF7D80"/>
              </a:solidFill>
            </a:ln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7BCA6C4-3105-4E8E-BFA1-F0561A596D95}"/>
              </a:ext>
            </a:extLst>
          </p:cNvPr>
          <p:cNvSpPr txBox="1"/>
          <p:nvPr/>
        </p:nvSpPr>
        <p:spPr>
          <a:xfrm>
            <a:off x="5229466" y="1921396"/>
            <a:ext cx="42430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20~30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대의 요리에 미숙한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가구를 위한 요리 레시피 추천 서비스를 제공하여 식생활을 개선하는데 큰 영향을 미친다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시기에 증가한 요리 레시피 수요를 충족 시킬 수 있는 파급효과를 가져온다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5C818-E67A-4D40-B0B9-7AFFD9028797}"/>
              </a:ext>
            </a:extLst>
          </p:cNvPr>
          <p:cNvSpPr/>
          <p:nvPr/>
        </p:nvSpPr>
        <p:spPr>
          <a:xfrm>
            <a:off x="859" y="937776"/>
            <a:ext cx="10160000" cy="4768106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83D354-8F8B-4DAD-B768-5938C1DA7B9E}"/>
              </a:ext>
            </a:extLst>
          </p:cNvPr>
          <p:cNvSpPr/>
          <p:nvPr/>
        </p:nvSpPr>
        <p:spPr>
          <a:xfrm>
            <a:off x="9869226" y="5427753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슬라이드 번호 개체 틀 18">
            <a:extLst>
              <a:ext uri="{FF2B5EF4-FFF2-40B4-BE49-F238E27FC236}">
                <a16:creationId xmlns:a16="http://schemas.microsoft.com/office/drawing/2014/main" id="{F0D3D80B-500E-401F-A6A2-704AA1D67E4F}"/>
              </a:ext>
            </a:extLst>
          </p:cNvPr>
          <p:cNvSpPr txBox="1">
            <a:spLocks/>
          </p:cNvSpPr>
          <p:nvPr/>
        </p:nvSpPr>
        <p:spPr>
          <a:xfrm>
            <a:off x="9751820" y="5436541"/>
            <a:ext cx="43786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333" kern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B71337E-96FB-444C-A572-24FB753A4588}"/>
              </a:ext>
            </a:extLst>
          </p:cNvPr>
          <p:cNvSpPr/>
          <p:nvPr/>
        </p:nvSpPr>
        <p:spPr>
          <a:xfrm>
            <a:off x="2638147" y="1581186"/>
            <a:ext cx="1704313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이마트 냉장고 앱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265E1-5D87-C66B-2A1E-BD87E21B0300}"/>
              </a:ext>
            </a:extLst>
          </p:cNvPr>
          <p:cNvSpPr txBox="1"/>
          <p:nvPr/>
        </p:nvSpPr>
        <p:spPr>
          <a:xfrm>
            <a:off x="183456" y="213946"/>
            <a:ext cx="28385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1.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개발동기 및 목적</a:t>
            </a: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,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필요성  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29EA6-2008-306A-C918-C45E7F55BB7D}"/>
              </a:ext>
            </a:extLst>
          </p:cNvPr>
          <p:cNvSpPr txBox="1"/>
          <p:nvPr/>
        </p:nvSpPr>
        <p:spPr>
          <a:xfrm>
            <a:off x="141184" y="551956"/>
            <a:ext cx="218130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1.4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국내외 기술과 시장 현황</a:t>
            </a:r>
            <a:endParaRPr lang="ko-KR" altLang="en-US" sz="1400" spc="-144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575433-2D24-5037-D495-970372506689}"/>
              </a:ext>
            </a:extLst>
          </p:cNvPr>
          <p:cNvGrpSpPr/>
          <p:nvPr/>
        </p:nvGrpSpPr>
        <p:grpSpPr>
          <a:xfrm>
            <a:off x="230092" y="1492033"/>
            <a:ext cx="2003485" cy="3923851"/>
            <a:chOff x="319002" y="1278244"/>
            <a:chExt cx="2042180" cy="42346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8FBDA86-008E-9DA9-EC0D-4E714A74B017}"/>
                </a:ext>
              </a:extLst>
            </p:cNvPr>
            <p:cNvGrpSpPr/>
            <p:nvPr/>
          </p:nvGrpSpPr>
          <p:grpSpPr>
            <a:xfrm>
              <a:off x="319002" y="1278244"/>
              <a:ext cx="2042180" cy="4234622"/>
              <a:chOff x="1129122" y="1383638"/>
              <a:chExt cx="2593390" cy="4748947"/>
            </a:xfrm>
          </p:grpSpPr>
          <p:sp>
            <p:nvSpPr>
              <p:cNvPr id="27" name="모서리가 둥근 직사각형 76">
                <a:extLst>
                  <a:ext uri="{FF2B5EF4-FFF2-40B4-BE49-F238E27FC236}">
                    <a16:creationId xmlns:a16="http://schemas.microsoft.com/office/drawing/2014/main" id="{99D01560-0132-2F81-83E5-CA4E700419AA}"/>
                  </a:ext>
                </a:extLst>
              </p:cNvPr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모서리가 둥근 직사각형 77">
                <a:extLst>
                  <a:ext uri="{FF2B5EF4-FFF2-40B4-BE49-F238E27FC236}">
                    <a16:creationId xmlns:a16="http://schemas.microsoft.com/office/drawing/2014/main" id="{E0AC7B8B-A85E-1D8F-5FF2-8548365D1C9F}"/>
                  </a:ext>
                </a:extLst>
              </p:cNvPr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61D8AA0-09D1-9160-8B2C-6ACBE177D152}"/>
                  </a:ext>
                </a:extLst>
              </p:cNvPr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79">
                <a:extLst>
                  <a:ext uri="{FF2B5EF4-FFF2-40B4-BE49-F238E27FC236}">
                    <a16:creationId xmlns:a16="http://schemas.microsoft.com/office/drawing/2014/main" id="{0CAF324E-28AA-2226-5065-624C44FBAE6A}"/>
                  </a:ext>
                </a:extLst>
              </p:cNvPr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80">
                <a:extLst>
                  <a:ext uri="{FF2B5EF4-FFF2-40B4-BE49-F238E27FC236}">
                    <a16:creationId xmlns:a16="http://schemas.microsoft.com/office/drawing/2014/main" id="{D03E5A36-146C-061D-F70B-60E058D41A53}"/>
                  </a:ext>
                </a:extLst>
              </p:cNvPr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Picture 10" descr="https://fbcdn-sphotos-d-a.akamaihd.net/hphotos-ak-xap1/v/t1.0-9/10388642_831598826910856_6262749271472818025_n.jpg?oh=7ed2562bd10bfd76eb0a3075ada36987&amp;oe=55F0B8BF&amp;__gda__=1441791843_06999874605f802498a431dc41616efc">
                <a:extLst>
                  <a:ext uri="{FF2B5EF4-FFF2-40B4-BE49-F238E27FC236}">
                    <a16:creationId xmlns:a16="http://schemas.microsoft.com/office/drawing/2014/main" id="{BCDEDB4C-19D8-979B-4AE7-2ED2A31D2A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모서리가 둥근 직사각형 82">
                <a:extLst>
                  <a:ext uri="{FF2B5EF4-FFF2-40B4-BE49-F238E27FC236}">
                    <a16:creationId xmlns:a16="http://schemas.microsoft.com/office/drawing/2014/main" id="{5616D4EA-9832-1E02-0562-66F6D20024C7}"/>
                  </a:ext>
                </a:extLst>
              </p:cNvPr>
              <p:cNvSpPr/>
              <p:nvPr/>
            </p:nvSpPr>
            <p:spPr>
              <a:xfrm>
                <a:off x="2987941" y="1383638"/>
                <a:ext cx="336552" cy="7248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83">
                <a:extLst>
                  <a:ext uri="{FF2B5EF4-FFF2-40B4-BE49-F238E27FC236}">
                    <a16:creationId xmlns:a16="http://schemas.microsoft.com/office/drawing/2014/main" id="{A09DDC1E-3641-5F4F-0EFD-C829DB423BE9}"/>
                  </a:ext>
                </a:extLst>
              </p:cNvPr>
              <p:cNvSpPr/>
              <p:nvPr/>
            </p:nvSpPr>
            <p:spPr>
              <a:xfrm rot="16200000">
                <a:off x="1009091" y="2072752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모서리가 둥근 직사각형 84">
                <a:extLst>
                  <a:ext uri="{FF2B5EF4-FFF2-40B4-BE49-F238E27FC236}">
                    <a16:creationId xmlns:a16="http://schemas.microsoft.com/office/drawing/2014/main" id="{8B251F07-4A23-2D81-C51C-3E93E4D4E3B6}"/>
                  </a:ext>
                </a:extLst>
              </p:cNvPr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모서리가 둥근 직사각형 85">
                <a:extLst>
                  <a:ext uri="{FF2B5EF4-FFF2-40B4-BE49-F238E27FC236}">
                    <a16:creationId xmlns:a16="http://schemas.microsoft.com/office/drawing/2014/main" id="{7EE784BA-96D0-3957-9204-F9BB303B75D8}"/>
                  </a:ext>
                </a:extLst>
              </p:cNvPr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10B966-442A-B6B9-D1FF-136B923B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261" y="1783061"/>
              <a:ext cx="1900361" cy="33799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2E0B70D-3142-C0BA-4376-74E10E1195D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75744" y="2152007"/>
            <a:ext cx="900000" cy="900000"/>
          </a:xfrm>
          <a:prstGeom prst="rect">
            <a:avLst/>
          </a:prstGeom>
          <a:ln w="9525" cap="rnd">
            <a:solidFill>
              <a:schemeClr val="bg1"/>
            </a:solidFill>
          </a:ln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DD6E19-6DED-290C-CF0F-56127BF0CEC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768454" y="4081636"/>
            <a:ext cx="900000" cy="900000"/>
          </a:xfrm>
          <a:prstGeom prst="rect">
            <a:avLst/>
          </a:prstGeom>
          <a:ln w="9525">
            <a:solidFill>
              <a:schemeClr val="bg1"/>
            </a:solidFill>
          </a:ln>
          <a:effectLst/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72CE2A-BE14-EC58-CB76-57173B8C28F5}"/>
              </a:ext>
            </a:extLst>
          </p:cNvPr>
          <p:cNvSpPr/>
          <p:nvPr/>
        </p:nvSpPr>
        <p:spPr>
          <a:xfrm>
            <a:off x="2703736" y="3454828"/>
            <a:ext cx="2172390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GS25 ‘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나만의 냉장고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5B2546-EB84-9F56-E379-58B591BDDB8E}"/>
              </a:ext>
            </a:extLst>
          </p:cNvPr>
          <p:cNvSpPr/>
          <p:nvPr/>
        </p:nvSpPr>
        <p:spPr>
          <a:xfrm>
            <a:off x="4342460" y="2106423"/>
            <a:ext cx="3689868" cy="94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이마트 전자 영수증과 연동해 자동으로 목록 제공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유통기간이 다가오면 알림 울림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가족끼리 한 냉장고에 </a:t>
            </a: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각가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등록해 목록 공유 가능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모바일 전용 쿠폰을 이용해 장보기 전 할인 금액 계산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895A866-AD74-0122-27B7-CCDE56052891}"/>
              </a:ext>
            </a:extLst>
          </p:cNvPr>
          <p:cNvSpPr/>
          <p:nvPr/>
        </p:nvSpPr>
        <p:spPr>
          <a:xfrm>
            <a:off x="4342460" y="4033107"/>
            <a:ext cx="4841996" cy="728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매장에서 구입한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1+1, 2+1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상품 중 하나만 가져가고 나머지 보관 가능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모바일에서 구매한 행사 상품 전체 보관 가능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원하는 시간 및 점포를 지정해 도시락 예약 주문 가능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93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317500"/>
            <a:ext cx="10160000" cy="6032500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91568" y="3867259"/>
            <a:ext cx="1819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설계</a:t>
            </a:r>
            <a:endParaRPr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9714" y="3732585"/>
            <a:ext cx="111974" cy="977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5646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5400000">
            <a:off x="-86673" y="557560"/>
            <a:ext cx="549369" cy="4571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493" tIns="67747" rIns="135493" bIns="67747" anchor="ctr"/>
          <a:lstStyle/>
          <a:p>
            <a:pPr algn="ctr">
              <a:defRPr/>
            </a:pPr>
            <a:endParaRPr lang="ko-KR" altLang="en-US" sz="20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BEDD84E-25D4-4983-8AA1-2863C96F08D9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grpSp>
        <p:nvGrpSpPr>
          <p:cNvPr id="9" name="Group 19">
            <a:extLst>
              <a:ext uri="{FF2B5EF4-FFF2-40B4-BE49-F238E27FC236}">
                <a16:creationId xmlns:a16="http://schemas.microsoft.com/office/drawing/2014/main" id="{CE206782-25BC-4E96-82BD-0E1BD87BBA29}"/>
              </a:ext>
            </a:extLst>
          </p:cNvPr>
          <p:cNvGrpSpPr/>
          <p:nvPr/>
        </p:nvGrpSpPr>
        <p:grpSpPr>
          <a:xfrm>
            <a:off x="1" y="1504653"/>
            <a:ext cx="5446911" cy="3187211"/>
            <a:chOff x="-73190" y="1273324"/>
            <a:chExt cx="5446911" cy="3187211"/>
          </a:xfrm>
        </p:grpSpPr>
        <p:grpSp>
          <p:nvGrpSpPr>
            <p:cNvPr id="11" name="그룹 8">
              <a:extLst>
                <a:ext uri="{FF2B5EF4-FFF2-40B4-BE49-F238E27FC236}">
                  <a16:creationId xmlns:a16="http://schemas.microsoft.com/office/drawing/2014/main" id="{AF2C1C29-335B-49AF-A011-F719B140D864}"/>
                </a:ext>
              </a:extLst>
            </p:cNvPr>
            <p:cNvGrpSpPr/>
            <p:nvPr/>
          </p:nvGrpSpPr>
          <p:grpSpPr>
            <a:xfrm>
              <a:off x="-73190" y="1273324"/>
              <a:ext cx="1715878" cy="523220"/>
              <a:chOff x="-86980" y="1170577"/>
              <a:chExt cx="1715878" cy="523220"/>
            </a:xfrm>
          </p:grpSpPr>
          <p:sp>
            <p:nvSpPr>
              <p:cNvPr id="23" name="직사각형 7">
                <a:extLst>
                  <a:ext uri="{FF2B5EF4-FFF2-40B4-BE49-F238E27FC236}">
                    <a16:creationId xmlns:a16="http://schemas.microsoft.com/office/drawing/2014/main" id="{57539317-28E0-477D-92E6-ED79DF4B120B}"/>
                  </a:ext>
                </a:extLst>
              </p:cNvPr>
              <p:cNvSpPr/>
              <p:nvPr/>
            </p:nvSpPr>
            <p:spPr>
              <a:xfrm>
                <a:off x="-86980" y="1273324"/>
                <a:ext cx="1681552" cy="289773"/>
              </a:xfrm>
              <a:prstGeom prst="rect">
                <a:avLst/>
              </a:prstGeom>
              <a:solidFill>
                <a:srgbClr val="F16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4" name="직사각형 1">
                <a:extLst>
                  <a:ext uri="{FF2B5EF4-FFF2-40B4-BE49-F238E27FC236}">
                    <a16:creationId xmlns:a16="http://schemas.microsoft.com/office/drawing/2014/main" id="{87BEBBF1-ED72-4ABF-B145-65BC55D98CE8}"/>
                  </a:ext>
                </a:extLst>
              </p:cNvPr>
              <p:cNvSpPr/>
              <p:nvPr/>
            </p:nvSpPr>
            <p:spPr>
              <a:xfrm>
                <a:off x="1115616" y="1170577"/>
                <a:ext cx="513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01</a:t>
                </a:r>
                <a:endPara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F14941-5289-4CF3-B973-436696B90C12}"/>
                </a:ext>
              </a:extLst>
            </p:cNvPr>
            <p:cNvSpPr txBox="1"/>
            <p:nvPr/>
          </p:nvSpPr>
          <p:spPr>
            <a:xfrm>
              <a:off x="1644445" y="1283903"/>
              <a:ext cx="1459054" cy="454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어플 완성도  </a:t>
              </a:r>
            </a:p>
          </p:txBody>
        </p:sp>
        <p:grpSp>
          <p:nvGrpSpPr>
            <p:cNvPr id="19" name="그룹 8">
              <a:extLst>
                <a:ext uri="{FF2B5EF4-FFF2-40B4-BE49-F238E27FC236}">
                  <a16:creationId xmlns:a16="http://schemas.microsoft.com/office/drawing/2014/main" id="{B356FCEF-02BC-43D2-A392-03684FBEA21F}"/>
                </a:ext>
              </a:extLst>
            </p:cNvPr>
            <p:cNvGrpSpPr/>
            <p:nvPr/>
          </p:nvGrpSpPr>
          <p:grpSpPr>
            <a:xfrm>
              <a:off x="-73190" y="2646131"/>
              <a:ext cx="1778395" cy="523220"/>
              <a:chOff x="-86980" y="1430767"/>
              <a:chExt cx="1778395" cy="523220"/>
            </a:xfrm>
          </p:grpSpPr>
          <p:sp>
            <p:nvSpPr>
              <p:cNvPr id="21" name="직사각형 7">
                <a:extLst>
                  <a:ext uri="{FF2B5EF4-FFF2-40B4-BE49-F238E27FC236}">
                    <a16:creationId xmlns:a16="http://schemas.microsoft.com/office/drawing/2014/main" id="{849BD37C-1B07-491C-B8FB-2CF841364E7A}"/>
                  </a:ext>
                </a:extLst>
              </p:cNvPr>
              <p:cNvSpPr/>
              <p:nvPr/>
            </p:nvSpPr>
            <p:spPr>
              <a:xfrm>
                <a:off x="-86980" y="1533514"/>
                <a:ext cx="1681552" cy="289773"/>
              </a:xfrm>
              <a:prstGeom prst="rect">
                <a:avLst/>
              </a:prstGeom>
              <a:solidFill>
                <a:srgbClr val="F16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" name="직사각형 1">
                <a:extLst>
                  <a:ext uri="{FF2B5EF4-FFF2-40B4-BE49-F238E27FC236}">
                    <a16:creationId xmlns:a16="http://schemas.microsoft.com/office/drawing/2014/main" id="{F5B578EE-4BF0-4871-8B24-CB2F04353B4F}"/>
                  </a:ext>
                </a:extLst>
              </p:cNvPr>
              <p:cNvSpPr/>
              <p:nvPr/>
            </p:nvSpPr>
            <p:spPr>
              <a:xfrm>
                <a:off x="1115616" y="1430767"/>
                <a:ext cx="575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02</a:t>
                </a:r>
                <a:endPara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DAE69A3-2A1C-4F77-BBF1-2E56AF26679A}"/>
                </a:ext>
              </a:extLst>
            </p:cNvPr>
            <p:cNvGrpSpPr/>
            <p:nvPr/>
          </p:nvGrpSpPr>
          <p:grpSpPr>
            <a:xfrm>
              <a:off x="-73190" y="2630278"/>
              <a:ext cx="5446911" cy="1830257"/>
              <a:chOff x="-73190" y="2504921"/>
              <a:chExt cx="5446911" cy="1830257"/>
            </a:xfrm>
          </p:grpSpPr>
          <p:grpSp>
            <p:nvGrpSpPr>
              <p:cNvPr id="15" name="그룹 8">
                <a:extLst>
                  <a:ext uri="{FF2B5EF4-FFF2-40B4-BE49-F238E27FC236}">
                    <a16:creationId xmlns:a16="http://schemas.microsoft.com/office/drawing/2014/main" id="{73FC3A26-6E7D-4929-A172-212E7DB963C3}"/>
                  </a:ext>
                </a:extLst>
              </p:cNvPr>
              <p:cNvGrpSpPr/>
              <p:nvPr/>
            </p:nvGrpSpPr>
            <p:grpSpPr>
              <a:xfrm>
                <a:off x="-73190" y="3811958"/>
                <a:ext cx="1765571" cy="523220"/>
                <a:chOff x="-86980" y="1542279"/>
                <a:chExt cx="1765571" cy="523220"/>
              </a:xfrm>
            </p:grpSpPr>
            <p:sp>
              <p:nvSpPr>
                <p:cNvPr id="17" name="직사각형 7">
                  <a:extLst>
                    <a:ext uri="{FF2B5EF4-FFF2-40B4-BE49-F238E27FC236}">
                      <a16:creationId xmlns:a16="http://schemas.microsoft.com/office/drawing/2014/main" id="{E36D1430-BE36-4D0B-90C2-7426717F7917}"/>
                    </a:ext>
                  </a:extLst>
                </p:cNvPr>
                <p:cNvSpPr/>
                <p:nvPr/>
              </p:nvSpPr>
              <p:spPr>
                <a:xfrm>
                  <a:off x="-86980" y="1645026"/>
                  <a:ext cx="1681552" cy="289773"/>
                </a:xfrm>
                <a:prstGeom prst="rect">
                  <a:avLst/>
                </a:prstGeom>
                <a:solidFill>
                  <a:srgbClr val="F164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">
                  <a:extLst>
                    <a:ext uri="{FF2B5EF4-FFF2-40B4-BE49-F238E27FC236}">
                      <a16:creationId xmlns:a16="http://schemas.microsoft.com/office/drawing/2014/main" id="{F84FCCCA-6344-4781-AB8D-67FE94A7EF22}"/>
                    </a:ext>
                  </a:extLst>
                </p:cNvPr>
                <p:cNvSpPr/>
                <p:nvPr/>
              </p:nvSpPr>
              <p:spPr>
                <a:xfrm>
                  <a:off x="1115616" y="1542279"/>
                  <a:ext cx="56297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800" spc="-150" dirty="0">
                      <a:solidFill>
                        <a:schemeClr val="bg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03</a:t>
                  </a:r>
                  <a:endParaRPr lang="ko-KR" altLang="en-US" sz="280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6914D-BC4C-4245-9656-3CBD829CB84E}"/>
                  </a:ext>
                </a:extLst>
              </p:cNvPr>
              <p:cNvSpPr txBox="1"/>
              <p:nvPr/>
            </p:nvSpPr>
            <p:spPr>
              <a:xfrm>
                <a:off x="1543225" y="2504921"/>
                <a:ext cx="3830496" cy="454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고딕" pitchFamily="2" charset="-127"/>
                    <a:ea typeface="나눔고딕" pitchFamily="2" charset="-127"/>
                  </a:rPr>
                  <a:t>손쉽게 냉장고 식재료를 관리 가능 </a:t>
                </a: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78C3C0-19C5-4255-AD18-3E772426B4D5}"/>
              </a:ext>
            </a:extLst>
          </p:cNvPr>
          <p:cNvSpPr/>
          <p:nvPr/>
        </p:nvSpPr>
        <p:spPr>
          <a:xfrm>
            <a:off x="1730610" y="1958625"/>
            <a:ext cx="7032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8F1E90-E5F7-4C2C-AEE7-D10BA3043466}"/>
              </a:ext>
            </a:extLst>
          </p:cNvPr>
          <p:cNvSpPr/>
          <p:nvPr/>
        </p:nvSpPr>
        <p:spPr>
          <a:xfrm>
            <a:off x="1728215" y="3316219"/>
            <a:ext cx="7032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완성된  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누구나 손쉽게 본인 냉장고 식재료를 관리 </a:t>
            </a:r>
            <a:r>
              <a:rPr lang="ko-KR" altLang="en-US" sz="1600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가능하도록함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664BEF-184A-4977-A811-B8725730C500}"/>
              </a:ext>
            </a:extLst>
          </p:cNvPr>
          <p:cNvSpPr txBox="1"/>
          <p:nvPr/>
        </p:nvSpPr>
        <p:spPr>
          <a:xfrm>
            <a:off x="1713613" y="4168644"/>
            <a:ext cx="2044149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itchFamily="2" charset="-127"/>
                <a:ea typeface="나눔고딕" pitchFamily="2" charset="-127"/>
              </a:rPr>
              <a:t>다양한 레시피 활용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27CBA4-02A7-41E3-B620-B8EFD91081D0}"/>
              </a:ext>
            </a:extLst>
          </p:cNvPr>
          <p:cNvSpPr/>
          <p:nvPr/>
        </p:nvSpPr>
        <p:spPr>
          <a:xfrm>
            <a:off x="1715879" y="4623256"/>
            <a:ext cx="7032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 레시피 추천 기능을 통해 다양한 요리 레시피를 사용자가 </a:t>
            </a:r>
            <a:r>
              <a:rPr lang="ko-KR" altLang="en-US" sz="1600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활용하도록함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4F65-BB6F-CFE5-0EB9-805B9483B6FA}"/>
              </a:ext>
            </a:extLst>
          </p:cNvPr>
          <p:cNvSpPr txBox="1"/>
          <p:nvPr/>
        </p:nvSpPr>
        <p:spPr>
          <a:xfrm>
            <a:off x="183456" y="213946"/>
            <a:ext cx="8714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2.  </a:t>
            </a:r>
            <a:r>
              <a:rPr lang="ko-KR" altLang="en-US" sz="2000" b="1" spc="-222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/>
                <a:ea typeface="나눔고딕"/>
                <a:cs typeface="Arial Unicode MS"/>
              </a:rPr>
              <a:t>설계</a:t>
            </a:r>
            <a:endParaRPr lang="ko-KR" altLang="en-US" sz="2000" b="1" spc="-222">
              <a:solidFill>
                <a:srgbClr val="F16461"/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3224B1-9394-B0B6-81DA-EE20FEED5219}"/>
              </a:ext>
            </a:extLst>
          </p:cNvPr>
          <p:cNvSpPr txBox="1"/>
          <p:nvPr/>
        </p:nvSpPr>
        <p:spPr>
          <a:xfrm>
            <a:off x="141184" y="551956"/>
            <a:ext cx="326147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     </a:t>
            </a:r>
            <a:r>
              <a:rPr lang="en-US" altLang="ko-KR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2.1 </a:t>
            </a:r>
            <a:r>
              <a:rPr lang="ko-KR" altLang="en-US" sz="1400" spc="-144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  <a:cs typeface="Arial Unicode MS"/>
              </a:rPr>
              <a:t>기술개발의 목표와 추진체계 팀 역할분담</a:t>
            </a:r>
            <a:endParaRPr lang="ko-KR" altLang="en-US" sz="1400" spc="-144" dirty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  <a:cs typeface="Arial Unicode M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81E7BC-727C-0153-1164-B25B85DA75B4}"/>
              </a:ext>
            </a:extLst>
          </p:cNvPr>
          <p:cNvSpPr/>
          <p:nvPr/>
        </p:nvSpPr>
        <p:spPr>
          <a:xfrm>
            <a:off x="1728215" y="2022739"/>
            <a:ext cx="7032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정해진 기간안에 버그 없이 완성도 높은 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결과물을 만드는 것을 </a:t>
            </a:r>
            <a:r>
              <a:rPr lang="ko-KR" altLang="en-US" sz="1600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목표로함</a:t>
            </a:r>
            <a:r>
              <a:rPr lang="en-US" altLang="ko-KR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100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 w="9525">
              <a:solidFill>
                <a:schemeClr val="accent1">
                  <a:alpha val="0"/>
                </a:schemeClr>
              </a:solidFill>
            </a:ln>
            <a:latin typeface="나눔고딕"/>
            <a:ea typeface="나눔고딕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2308</Words>
  <Application>Microsoft Office PowerPoint</Application>
  <PresentationFormat>사용자 지정</PresentationFormat>
  <Paragraphs>493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나눔고딕</vt:lpstr>
      <vt:lpstr>맑은 고딕</vt:lpstr>
      <vt:lpstr>배달의민족 주아</vt:lpstr>
      <vt:lpstr>휴먼매직체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R&amp;D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지승호</cp:lastModifiedBy>
  <cp:revision>318</cp:revision>
  <dcterms:created xsi:type="dcterms:W3CDTF">2006-10-05T04:04:58Z</dcterms:created>
  <dcterms:modified xsi:type="dcterms:W3CDTF">2022-06-10T07:04:26Z</dcterms:modified>
  <cp:version/>
</cp:coreProperties>
</file>